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320" r:id="rId6"/>
    <p:sldId id="336" r:id="rId7"/>
    <p:sldId id="335" r:id="rId8"/>
    <p:sldId id="337" r:id="rId9"/>
    <p:sldId id="338" r:id="rId10"/>
    <p:sldId id="339" r:id="rId11"/>
    <p:sldId id="340" r:id="rId12"/>
    <p:sldId id="259" r:id="rId13"/>
    <p:sldId id="341" r:id="rId14"/>
    <p:sldId id="342" r:id="rId15"/>
    <p:sldId id="343" r:id="rId16"/>
    <p:sldId id="344" r:id="rId17"/>
    <p:sldId id="345" r:id="rId18"/>
    <p:sldId id="346" r:id="rId19"/>
    <p:sldId id="31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5/26/2023</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5/26/2023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15</a:t>
            </a:fld>
            <a:endParaRPr lang="en-US" dirty="0"/>
          </a:p>
        </p:txBody>
      </p:sp>
    </p:spTree>
    <p:extLst>
      <p:ext uri="{BB962C8B-B14F-4D97-AF65-F5344CB8AC3E}">
        <p14:creationId xmlns:p14="http://schemas.microsoft.com/office/powerpoint/2010/main" val="2382077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16</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429326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290300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5</a:t>
            </a:fld>
            <a:endParaRPr lang="en-US" dirty="0"/>
          </a:p>
        </p:txBody>
      </p:sp>
    </p:spTree>
    <p:extLst>
      <p:ext uri="{BB962C8B-B14F-4D97-AF65-F5344CB8AC3E}">
        <p14:creationId xmlns:p14="http://schemas.microsoft.com/office/powerpoint/2010/main" val="361174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6</a:t>
            </a:fld>
            <a:endParaRPr lang="en-US" dirty="0"/>
          </a:p>
        </p:txBody>
      </p:sp>
    </p:spTree>
    <p:extLst>
      <p:ext uri="{BB962C8B-B14F-4D97-AF65-F5344CB8AC3E}">
        <p14:creationId xmlns:p14="http://schemas.microsoft.com/office/powerpoint/2010/main" val="2591873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1939460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8</a:t>
            </a:fld>
            <a:endParaRPr lang="en-US" dirty="0"/>
          </a:p>
        </p:txBody>
      </p:sp>
    </p:spTree>
    <p:extLst>
      <p:ext uri="{BB962C8B-B14F-4D97-AF65-F5344CB8AC3E}">
        <p14:creationId xmlns:p14="http://schemas.microsoft.com/office/powerpoint/2010/main" val="308089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9</a:t>
            </a:fld>
            <a:endParaRPr lang="en-US" dirty="0"/>
          </a:p>
        </p:txBody>
      </p:sp>
    </p:spTree>
    <p:extLst>
      <p:ext uri="{BB962C8B-B14F-4D97-AF65-F5344CB8AC3E}">
        <p14:creationId xmlns:p14="http://schemas.microsoft.com/office/powerpoint/2010/main" val="388111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10</a:t>
            </a:fld>
            <a:endParaRPr lang="en-US" dirty="0"/>
          </a:p>
        </p:txBody>
      </p:sp>
    </p:spTree>
    <p:extLst>
      <p:ext uri="{BB962C8B-B14F-4D97-AF65-F5344CB8AC3E}">
        <p14:creationId xmlns:p14="http://schemas.microsoft.com/office/powerpoint/2010/main" val="328628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hyperlink" Target="https://www.youtube.com/watch?v=t-EMinSz_Tk"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themewagon.com/theme-tag/restaurant-template/" TargetMode="Externa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116541" y="503497"/>
            <a:ext cx="5585011" cy="3845891"/>
          </a:xfrm>
        </p:spPr>
        <p:txBody>
          <a:bodyPr>
            <a:normAutofit/>
          </a:bodyPr>
          <a:lstStyle/>
          <a:p>
            <a:r>
              <a:rPr lang="en-US" sz="4800" dirty="0">
                <a:latin typeface="Times New Roman" panose="02020603050405020304" pitchFamily="18" charset="0"/>
                <a:cs typeface="Times New Roman" panose="02020603050405020304" pitchFamily="18" charset="0"/>
              </a:rPr>
              <a:t>CRAVINGS</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1936972" y="4682756"/>
            <a:ext cx="4223000" cy="1781123"/>
          </a:xfrm>
        </p:spPr>
        <p:txBody>
          <a:bodyPr>
            <a:normAutofit/>
          </a:bodyPr>
          <a:lstStyle/>
          <a:p>
            <a:r>
              <a:rPr lang="en-US" sz="1600" dirty="0">
                <a:latin typeface="Times New Roman" panose="02020603050405020304" pitchFamily="18" charset="0"/>
                <a:cs typeface="Times New Roman" panose="02020603050405020304" pitchFamily="18" charset="0"/>
              </a:rPr>
              <a:t>By SHARON SARAH JOSEPH</a:t>
            </a:r>
          </a:p>
          <a:p>
            <a:r>
              <a:rPr lang="en-US" sz="1600" dirty="0">
                <a:latin typeface="Times New Roman" panose="02020603050405020304" pitchFamily="18" charset="0"/>
                <a:cs typeface="Times New Roman" panose="02020603050405020304" pitchFamily="18" charset="0"/>
              </a:rPr>
              <a:t>22PMC152</a:t>
            </a:r>
          </a:p>
        </p:txBody>
      </p:sp>
      <p:pic>
        <p:nvPicPr>
          <p:cNvPr id="11" name="Picture Placeholder 10" descr="Colourful Biscuits ">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5467894" y="587120"/>
            <a:ext cx="5290998" cy="5290998"/>
          </a:xfrm>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838200" y="565739"/>
            <a:ext cx="10515600" cy="1124949"/>
          </a:xfrm>
        </p:spPr>
        <p:txBody>
          <a:bodyPr/>
          <a:lstStyle/>
          <a:p>
            <a:pPr algn="ctr"/>
            <a:r>
              <a:rPr lang="en-US" u="sng" dirty="0">
                <a:latin typeface="Times New Roman" panose="02020603050405020304" pitchFamily="18" charset="0"/>
                <a:cs typeface="Times New Roman" panose="02020603050405020304" pitchFamily="18" charset="0"/>
              </a:rPr>
              <a:t>CHALLENGES </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10</a:t>
            </a:fld>
            <a:endParaRPr lang="en-US" dirty="0"/>
          </a:p>
        </p:txBody>
      </p:sp>
      <p:sp>
        <p:nvSpPr>
          <p:cNvPr id="2" name="TextBox 1">
            <a:extLst>
              <a:ext uri="{FF2B5EF4-FFF2-40B4-BE49-F238E27FC236}">
                <a16:creationId xmlns:a16="http://schemas.microsoft.com/office/drawing/2014/main" id="{E98EDFB4-0873-7164-21B9-13F06ED46D90}"/>
              </a:ext>
            </a:extLst>
          </p:cNvPr>
          <p:cNvSpPr txBox="1"/>
          <p:nvPr/>
        </p:nvSpPr>
        <p:spPr>
          <a:xfrm>
            <a:off x="1093694" y="2088776"/>
            <a:ext cx="10004612" cy="4247317"/>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Implementing secure user authentication, managing user sessions, and handling authorization.</a:t>
            </a:r>
          </a:p>
          <a:p>
            <a:endParaRPr lang="en-IN"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Calculating and updating the average rating of a recipe in real-time can be computationally intensive, especially as the number of recipes and user ratings increases.</a:t>
            </a:r>
          </a:p>
          <a:p>
            <a:endParaRPr lang="en-US"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Creating an intuitive and visually appealing user interface </a:t>
            </a:r>
            <a:r>
              <a:rPr lang="en-IN" b="0" i="0" dirty="0">
                <a:effectLst/>
                <a:latin typeface="Times New Roman" panose="02020603050405020304" pitchFamily="18" charset="0"/>
                <a:cs typeface="Times New Roman" panose="02020603050405020304" pitchFamily="18" charset="0"/>
              </a:rPr>
              <a:t> &amp; </a:t>
            </a:r>
            <a:r>
              <a:rPr lang="en-US" b="0" i="0" dirty="0">
                <a:effectLst/>
                <a:latin typeface="Times New Roman" panose="02020603050405020304" pitchFamily="18" charset="0"/>
                <a:cs typeface="Times New Roman" panose="02020603050405020304" pitchFamily="18" charset="0"/>
              </a:rPr>
              <a:t>Designing the database schema and modeling the relationships between entities.</a:t>
            </a:r>
          </a:p>
          <a:p>
            <a:endParaRPr lang="en-IN"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Incorporating real-time updates to display changes in ratings or recipes dynamically can be challenging.</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Implementing form validations for various user inputs, including during user registration, recipe submission, and profile updates, is crucial to maintain data integrity and provide a smooth user experience.</a:t>
            </a:r>
          </a:p>
          <a:p>
            <a:endParaRPr lang="en-US"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a:t>
            </a:r>
            <a:r>
              <a:rPr lang="en-US" b="0" i="0" dirty="0">
                <a:effectLst/>
                <a:latin typeface="Times New Roman" panose="02020603050405020304" pitchFamily="18" charset="0"/>
                <a:cs typeface="Times New Roman" panose="02020603050405020304" pitchFamily="18" charset="0"/>
              </a:rPr>
              <a:t>dding a recipe to favorites and preventing duplication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345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5F30-96CC-E03F-D33F-94924A08862A}"/>
              </a:ext>
            </a:extLst>
          </p:cNvPr>
          <p:cNvSpPr>
            <a:spLocks noGrp="1"/>
          </p:cNvSpPr>
          <p:nvPr>
            <p:ph type="title"/>
          </p:nvPr>
        </p:nvSpPr>
        <p:spPr/>
        <p:txBody>
          <a:bodyPr/>
          <a:lstStyle/>
          <a:p>
            <a:r>
              <a:rPr lang="en-IN" dirty="0"/>
              <a:t>SCREENSHOTS WITH EXPLAINATION</a:t>
            </a:r>
          </a:p>
        </p:txBody>
      </p:sp>
      <p:sp>
        <p:nvSpPr>
          <p:cNvPr id="8" name="Slide Number Placeholder 7">
            <a:extLst>
              <a:ext uri="{FF2B5EF4-FFF2-40B4-BE49-F238E27FC236}">
                <a16:creationId xmlns:a16="http://schemas.microsoft.com/office/drawing/2014/main" id="{641DC7A0-00DF-78BE-4DF7-2F10D0FF4FC1}"/>
              </a:ext>
            </a:extLst>
          </p:cNvPr>
          <p:cNvSpPr>
            <a:spLocks noGrp="1"/>
          </p:cNvSpPr>
          <p:nvPr>
            <p:ph type="sldNum" sz="quarter" idx="12"/>
          </p:nvPr>
        </p:nvSpPr>
        <p:spPr/>
        <p:txBody>
          <a:bodyPr/>
          <a:lstStyle/>
          <a:p>
            <a:fld id="{5EA792F7-1D9E-4C7E-A103-E8EDFDC2691E}" type="slidenum">
              <a:rPr lang="en-US" smtClean="0"/>
              <a:pPr/>
              <a:t>11</a:t>
            </a:fld>
            <a:endParaRPr lang="en-US" dirty="0">
              <a:solidFill>
                <a:schemeClr val="tx1"/>
              </a:solidFill>
            </a:endParaRPr>
          </a:p>
        </p:txBody>
      </p:sp>
      <p:pic>
        <p:nvPicPr>
          <p:cNvPr id="5" name="Picture 4">
            <a:extLst>
              <a:ext uri="{FF2B5EF4-FFF2-40B4-BE49-F238E27FC236}">
                <a16:creationId xmlns:a16="http://schemas.microsoft.com/office/drawing/2014/main" id="{73DDB916-7713-8867-59DB-8D300CFF394B}"/>
              </a:ext>
            </a:extLst>
          </p:cNvPr>
          <p:cNvPicPr>
            <a:picLocks noChangeAspect="1"/>
          </p:cNvPicPr>
          <p:nvPr/>
        </p:nvPicPr>
        <p:blipFill>
          <a:blip r:embed="rId2"/>
          <a:stretch>
            <a:fillRect/>
          </a:stretch>
        </p:blipFill>
        <p:spPr>
          <a:xfrm>
            <a:off x="8659905" y="1954306"/>
            <a:ext cx="2644590" cy="2644590"/>
          </a:xfrm>
          <a:prstGeom prst="rect">
            <a:avLst/>
          </a:prstGeom>
        </p:spPr>
      </p:pic>
      <p:sp>
        <p:nvSpPr>
          <p:cNvPr id="6" name="TextBox 5">
            <a:extLst>
              <a:ext uri="{FF2B5EF4-FFF2-40B4-BE49-F238E27FC236}">
                <a16:creationId xmlns:a16="http://schemas.microsoft.com/office/drawing/2014/main" id="{40E1679E-5A85-62C0-2E09-79A3A0048D38}"/>
              </a:ext>
            </a:extLst>
          </p:cNvPr>
          <p:cNvSpPr txBox="1"/>
          <p:nvPr/>
        </p:nvSpPr>
        <p:spPr>
          <a:xfrm>
            <a:off x="847164" y="1690688"/>
            <a:ext cx="7427259" cy="3416320"/>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LOGIN/REGISTRATION</a:t>
            </a:r>
          </a:p>
          <a:p>
            <a:endParaRPr lang="en-IN" b="1" u="sng"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u="sng" dirty="0">
                <a:effectLst/>
                <a:latin typeface="Times New Roman" panose="02020603050405020304" pitchFamily="18" charset="0"/>
                <a:cs typeface="Times New Roman" panose="02020603050405020304" pitchFamily="18" charset="0"/>
              </a:rPr>
              <a:t>Registration: </a:t>
            </a:r>
            <a:r>
              <a:rPr lang="en-US" b="0" i="0" dirty="0">
                <a:effectLst/>
                <a:latin typeface="Times New Roman" panose="02020603050405020304" pitchFamily="18" charset="0"/>
                <a:cs typeface="Times New Roman" panose="02020603050405020304" pitchFamily="18" charset="0"/>
              </a:rPr>
              <a:t>Users can create an account by providing their basic information such as name, email address, and password. The registration form should include validation checks to ensure the entered data is valid and unique (e.g., checking for existing email addresses).</a:t>
            </a:r>
          </a:p>
          <a:p>
            <a:pPr algn="l"/>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u="sng" dirty="0">
                <a:effectLst/>
                <a:latin typeface="Times New Roman" panose="02020603050405020304" pitchFamily="18" charset="0"/>
                <a:cs typeface="Times New Roman" panose="02020603050405020304" pitchFamily="18" charset="0"/>
              </a:rPr>
              <a:t>Login: </a:t>
            </a:r>
            <a:r>
              <a:rPr lang="en-US" b="0" i="0" dirty="0">
                <a:effectLst/>
                <a:latin typeface="Times New Roman" panose="02020603050405020304" pitchFamily="18" charset="0"/>
                <a:cs typeface="Times New Roman" panose="02020603050405020304" pitchFamily="18" charset="0"/>
              </a:rPr>
              <a:t>Registered users can log in using their email address and password. The login process involves verifying the user's credentials against the stored information in the database. If the provided information matches, the user is granted access to their respective accounts.</a:t>
            </a:r>
          </a:p>
          <a:p>
            <a:pPr marL="285750" indent="-28575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5344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5F30-96CC-E03F-D33F-94924A08862A}"/>
              </a:ext>
            </a:extLst>
          </p:cNvPr>
          <p:cNvSpPr>
            <a:spLocks noGrp="1"/>
          </p:cNvSpPr>
          <p:nvPr>
            <p:ph type="title"/>
          </p:nvPr>
        </p:nvSpPr>
        <p:spPr>
          <a:xfrm>
            <a:off x="838200" y="196563"/>
            <a:ext cx="10515600" cy="1124949"/>
          </a:xfrm>
        </p:spPr>
        <p:txBody>
          <a:bodyPr/>
          <a:lstStyle/>
          <a:p>
            <a:r>
              <a:rPr lang="en-IN" dirty="0"/>
              <a:t>SCREENSHOTS WITH EXPLAINATION</a:t>
            </a:r>
          </a:p>
        </p:txBody>
      </p:sp>
      <p:sp>
        <p:nvSpPr>
          <p:cNvPr id="8" name="Slide Number Placeholder 7">
            <a:extLst>
              <a:ext uri="{FF2B5EF4-FFF2-40B4-BE49-F238E27FC236}">
                <a16:creationId xmlns:a16="http://schemas.microsoft.com/office/drawing/2014/main" id="{641DC7A0-00DF-78BE-4DF7-2F10D0FF4FC1}"/>
              </a:ext>
            </a:extLst>
          </p:cNvPr>
          <p:cNvSpPr>
            <a:spLocks noGrp="1"/>
          </p:cNvSpPr>
          <p:nvPr>
            <p:ph type="sldNum" sz="quarter" idx="12"/>
          </p:nvPr>
        </p:nvSpPr>
        <p:spPr/>
        <p:txBody>
          <a:bodyPr/>
          <a:lstStyle/>
          <a:p>
            <a:fld id="{5EA792F7-1D9E-4C7E-A103-E8EDFDC2691E}" type="slidenum">
              <a:rPr lang="en-US" smtClean="0"/>
              <a:pPr/>
              <a:t>12</a:t>
            </a:fld>
            <a:endParaRPr lang="en-US" dirty="0">
              <a:solidFill>
                <a:schemeClr val="tx1"/>
              </a:solidFill>
            </a:endParaRPr>
          </a:p>
        </p:txBody>
      </p:sp>
      <p:pic>
        <p:nvPicPr>
          <p:cNvPr id="5" name="Picture 4">
            <a:extLst>
              <a:ext uri="{FF2B5EF4-FFF2-40B4-BE49-F238E27FC236}">
                <a16:creationId xmlns:a16="http://schemas.microsoft.com/office/drawing/2014/main" id="{73DDB916-7713-8867-59DB-8D300CFF394B}"/>
              </a:ext>
            </a:extLst>
          </p:cNvPr>
          <p:cNvPicPr>
            <a:picLocks noChangeAspect="1"/>
          </p:cNvPicPr>
          <p:nvPr/>
        </p:nvPicPr>
        <p:blipFill>
          <a:blip r:embed="rId2"/>
          <a:srcRect/>
          <a:stretch/>
        </p:blipFill>
        <p:spPr>
          <a:xfrm>
            <a:off x="8104093" y="2327444"/>
            <a:ext cx="3964845" cy="3964845"/>
          </a:xfrm>
          <a:prstGeom prst="rect">
            <a:avLst/>
          </a:prstGeom>
        </p:spPr>
      </p:pic>
      <p:sp>
        <p:nvSpPr>
          <p:cNvPr id="6" name="TextBox 5">
            <a:extLst>
              <a:ext uri="{FF2B5EF4-FFF2-40B4-BE49-F238E27FC236}">
                <a16:creationId xmlns:a16="http://schemas.microsoft.com/office/drawing/2014/main" id="{40E1679E-5A85-62C0-2E09-79A3A0048D38}"/>
              </a:ext>
            </a:extLst>
          </p:cNvPr>
          <p:cNvSpPr txBox="1"/>
          <p:nvPr/>
        </p:nvSpPr>
        <p:spPr>
          <a:xfrm>
            <a:off x="838200" y="1202495"/>
            <a:ext cx="7382435" cy="5632311"/>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ADD/VIEW RECIPES</a:t>
            </a:r>
          </a:p>
          <a:p>
            <a:endParaRPr lang="en-IN" b="1" u="sng"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u="sng" dirty="0">
                <a:effectLst/>
                <a:latin typeface="Times New Roman" panose="02020603050405020304" pitchFamily="18" charset="0"/>
                <a:cs typeface="Times New Roman" panose="02020603050405020304" pitchFamily="18" charset="0"/>
              </a:rPr>
              <a:t>Add Recipes</a:t>
            </a:r>
            <a:r>
              <a:rPr lang="en-US" b="0" i="0" dirty="0">
                <a:effectLst/>
                <a:latin typeface="Times New Roman" panose="02020603050405020304" pitchFamily="18" charset="0"/>
                <a:cs typeface="Times New Roman" panose="02020603050405020304" pitchFamily="18" charset="0"/>
              </a:rPr>
              <a:t>:</a:t>
            </a:r>
          </a:p>
          <a:p>
            <a:pPr lvl="1" algn="l"/>
            <a:r>
              <a:rPr lang="en-US" b="0" i="0" dirty="0">
                <a:effectLst/>
                <a:latin typeface="Times New Roman" panose="02020603050405020304" pitchFamily="18" charset="0"/>
                <a:cs typeface="Times New Roman" panose="02020603050405020304" pitchFamily="18" charset="0"/>
              </a:rPr>
              <a:t>Chefs can create and publish their own recipes through the app.</a:t>
            </a:r>
          </a:p>
          <a:p>
            <a:pPr lvl="1" algn="l"/>
            <a:r>
              <a:rPr lang="en-US" b="0" i="0" dirty="0">
                <a:effectLst/>
                <a:latin typeface="Times New Roman" panose="02020603050405020304" pitchFamily="18" charset="0"/>
                <a:cs typeface="Times New Roman" panose="02020603050405020304" pitchFamily="18" charset="0"/>
              </a:rPr>
              <a:t>They can provide details such as recipe title, description, ingredients, cooking instructions, preparation time, and cooking time.</a:t>
            </a:r>
          </a:p>
          <a:p>
            <a:pPr lvl="1" algn="l"/>
            <a:r>
              <a:rPr lang="en-US" b="0" i="0" dirty="0">
                <a:effectLst/>
                <a:latin typeface="Times New Roman" panose="02020603050405020304" pitchFamily="18" charset="0"/>
                <a:cs typeface="Times New Roman" panose="02020603050405020304" pitchFamily="18" charset="0"/>
              </a:rPr>
              <a:t>The app should include form validations to ensure that all necessary information is provided and in the correct format.</a:t>
            </a:r>
          </a:p>
          <a:p>
            <a:pPr lvl="1" algn="l"/>
            <a:r>
              <a:rPr lang="en-US" b="0" i="0" dirty="0">
                <a:effectLst/>
                <a:latin typeface="Times New Roman" panose="02020603050405020304" pitchFamily="18" charset="0"/>
                <a:cs typeface="Times New Roman" panose="02020603050405020304" pitchFamily="18" charset="0"/>
              </a:rPr>
              <a:t>Upon submission, the recipe should be saved to the database and made available for other users to view.</a:t>
            </a:r>
          </a:p>
          <a:p>
            <a:pPr algn="l"/>
            <a:endParaRPr lang="en-US" b="0" i="0" u="sng"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u="sng" dirty="0">
                <a:effectLst/>
                <a:latin typeface="Times New Roman" panose="02020603050405020304" pitchFamily="18" charset="0"/>
                <a:cs typeface="Times New Roman" panose="02020603050405020304" pitchFamily="18" charset="0"/>
              </a:rPr>
              <a:t>View Recipes:</a:t>
            </a:r>
          </a:p>
          <a:p>
            <a:pPr lvl="1"/>
            <a:r>
              <a:rPr lang="en-US" b="0" i="0" dirty="0">
                <a:effectLst/>
                <a:latin typeface="Times New Roman" panose="02020603050405020304" pitchFamily="18" charset="0"/>
                <a:cs typeface="Times New Roman" panose="02020603050405020304" pitchFamily="18" charset="0"/>
              </a:rPr>
              <a:t>Chefs can access a dedicated section where they can view all the recipes they have added.</a:t>
            </a:r>
          </a:p>
          <a:p>
            <a:pPr lvl="1"/>
            <a:r>
              <a:rPr lang="en-US" b="0" i="0" dirty="0">
                <a:effectLst/>
                <a:latin typeface="Times New Roman" panose="02020603050405020304" pitchFamily="18" charset="0"/>
                <a:cs typeface="Times New Roman" panose="02020603050405020304" pitchFamily="18" charset="0"/>
              </a:rPr>
              <a:t>The recipes should be presented in a clear and organized manner, displaying essential information such as the recipe title, an image (if available), and a brief description.</a:t>
            </a:r>
          </a:p>
          <a:p>
            <a:pPr lvl="1"/>
            <a:r>
              <a:rPr lang="en-US" b="0" i="0" dirty="0">
                <a:effectLst/>
                <a:latin typeface="Times New Roman" panose="02020603050405020304" pitchFamily="18" charset="0"/>
                <a:cs typeface="Times New Roman" panose="02020603050405020304" pitchFamily="18" charset="0"/>
              </a:rPr>
              <a:t>Chefs may have additional options to edit or delete their recipes directly from the view recipes section.</a:t>
            </a:r>
          </a:p>
          <a:p>
            <a:pPr marL="285750" indent="-285750">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1778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5F30-96CC-E03F-D33F-94924A08862A}"/>
              </a:ext>
            </a:extLst>
          </p:cNvPr>
          <p:cNvSpPr>
            <a:spLocks noGrp="1"/>
          </p:cNvSpPr>
          <p:nvPr>
            <p:ph type="title"/>
          </p:nvPr>
        </p:nvSpPr>
        <p:spPr>
          <a:xfrm>
            <a:off x="838200" y="77546"/>
            <a:ext cx="10515600" cy="1124949"/>
          </a:xfrm>
        </p:spPr>
        <p:txBody>
          <a:bodyPr/>
          <a:lstStyle/>
          <a:p>
            <a:r>
              <a:rPr lang="en-IN" dirty="0"/>
              <a:t>SCREENSHOTS WITH EXPLAINATION</a:t>
            </a:r>
          </a:p>
        </p:txBody>
      </p:sp>
      <p:sp>
        <p:nvSpPr>
          <p:cNvPr id="8" name="Slide Number Placeholder 7">
            <a:extLst>
              <a:ext uri="{FF2B5EF4-FFF2-40B4-BE49-F238E27FC236}">
                <a16:creationId xmlns:a16="http://schemas.microsoft.com/office/drawing/2014/main" id="{641DC7A0-00DF-78BE-4DF7-2F10D0FF4FC1}"/>
              </a:ext>
            </a:extLst>
          </p:cNvPr>
          <p:cNvSpPr>
            <a:spLocks noGrp="1"/>
          </p:cNvSpPr>
          <p:nvPr>
            <p:ph type="sldNum" sz="quarter" idx="12"/>
          </p:nvPr>
        </p:nvSpPr>
        <p:spPr/>
        <p:txBody>
          <a:bodyPr/>
          <a:lstStyle/>
          <a:p>
            <a:fld id="{5EA792F7-1D9E-4C7E-A103-E8EDFDC2691E}" type="slidenum">
              <a:rPr lang="en-US" smtClean="0"/>
              <a:pPr/>
              <a:t>13</a:t>
            </a:fld>
            <a:endParaRPr lang="en-US" dirty="0">
              <a:solidFill>
                <a:schemeClr val="tx1"/>
              </a:solidFill>
            </a:endParaRPr>
          </a:p>
        </p:txBody>
      </p:sp>
      <p:pic>
        <p:nvPicPr>
          <p:cNvPr id="5" name="Picture 4">
            <a:extLst>
              <a:ext uri="{FF2B5EF4-FFF2-40B4-BE49-F238E27FC236}">
                <a16:creationId xmlns:a16="http://schemas.microsoft.com/office/drawing/2014/main" id="{73DDB916-7713-8867-59DB-8D300CFF394B}"/>
              </a:ext>
            </a:extLst>
          </p:cNvPr>
          <p:cNvPicPr>
            <a:picLocks noChangeAspect="1"/>
          </p:cNvPicPr>
          <p:nvPr/>
        </p:nvPicPr>
        <p:blipFill>
          <a:blip r:embed="rId2"/>
          <a:srcRect/>
          <a:stretch/>
        </p:blipFill>
        <p:spPr>
          <a:xfrm>
            <a:off x="7903036" y="2290483"/>
            <a:ext cx="4158328" cy="2277034"/>
          </a:xfrm>
          <a:prstGeom prst="rect">
            <a:avLst/>
          </a:prstGeom>
        </p:spPr>
      </p:pic>
      <p:sp>
        <p:nvSpPr>
          <p:cNvPr id="6" name="TextBox 5">
            <a:extLst>
              <a:ext uri="{FF2B5EF4-FFF2-40B4-BE49-F238E27FC236}">
                <a16:creationId xmlns:a16="http://schemas.microsoft.com/office/drawing/2014/main" id="{40E1679E-5A85-62C0-2E09-79A3A0048D38}"/>
              </a:ext>
            </a:extLst>
          </p:cNvPr>
          <p:cNvSpPr txBox="1"/>
          <p:nvPr/>
        </p:nvSpPr>
        <p:spPr>
          <a:xfrm>
            <a:off x="838200" y="987342"/>
            <a:ext cx="6638365" cy="6186309"/>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FILTERING ON HOMEPAGE</a:t>
            </a:r>
          </a:p>
          <a:p>
            <a:endParaRPr lang="en-IN" b="1" u="sng"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The app provides an option for users to filter recipes based on their dietary preferences, specifically whether they prefer vegetarian or non-vegetarian recipes.</a:t>
            </a:r>
          </a:p>
          <a:p>
            <a:pPr algn="l"/>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Users can select the desired filter (e.g., "Veg" or "Non-Veg") from the homepage or a dedicated filtering section.</a:t>
            </a:r>
          </a:p>
          <a:p>
            <a:pPr algn="l"/>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When the filter is applied, the app displays only those recipes that match the selected dietary preference. For example, if the user selects "Veg," the app will show only vegetarian recipes, and if they select "Non-Veg," it will display only non-vegetarian recipes.</a:t>
            </a:r>
          </a:p>
          <a:p>
            <a:pPr algn="l"/>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The app allows users to filter recipes based on specific chefs.</a:t>
            </a:r>
          </a:p>
          <a:p>
            <a:pPr algn="l"/>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Users can either choose from a list of available chefs.</a:t>
            </a:r>
          </a:p>
          <a:p>
            <a:pPr algn="l"/>
            <a:endParaRPr lang="en-US"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When a chef is selected or searched for, the app displays only the recipes associated with that particular chef.</a:t>
            </a:r>
          </a:p>
          <a:p>
            <a:pPr algn="l"/>
            <a:endParaRPr lang="en-US"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034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5F30-96CC-E03F-D33F-94924A08862A}"/>
              </a:ext>
            </a:extLst>
          </p:cNvPr>
          <p:cNvSpPr>
            <a:spLocks noGrp="1"/>
          </p:cNvSpPr>
          <p:nvPr>
            <p:ph type="title"/>
          </p:nvPr>
        </p:nvSpPr>
        <p:spPr>
          <a:xfrm>
            <a:off x="838200" y="77546"/>
            <a:ext cx="10515600" cy="1124949"/>
          </a:xfrm>
        </p:spPr>
        <p:txBody>
          <a:bodyPr/>
          <a:lstStyle/>
          <a:p>
            <a:r>
              <a:rPr lang="en-IN" dirty="0"/>
              <a:t>SCREENSHOTS WITH EXPLAINATION</a:t>
            </a:r>
          </a:p>
        </p:txBody>
      </p:sp>
      <p:sp>
        <p:nvSpPr>
          <p:cNvPr id="8" name="Slide Number Placeholder 7">
            <a:extLst>
              <a:ext uri="{FF2B5EF4-FFF2-40B4-BE49-F238E27FC236}">
                <a16:creationId xmlns:a16="http://schemas.microsoft.com/office/drawing/2014/main" id="{641DC7A0-00DF-78BE-4DF7-2F10D0FF4FC1}"/>
              </a:ext>
            </a:extLst>
          </p:cNvPr>
          <p:cNvSpPr>
            <a:spLocks noGrp="1"/>
          </p:cNvSpPr>
          <p:nvPr>
            <p:ph type="sldNum" sz="quarter" idx="12"/>
          </p:nvPr>
        </p:nvSpPr>
        <p:spPr/>
        <p:txBody>
          <a:bodyPr/>
          <a:lstStyle/>
          <a:p>
            <a:fld id="{5EA792F7-1D9E-4C7E-A103-E8EDFDC2691E}" type="slidenum">
              <a:rPr lang="en-US" smtClean="0"/>
              <a:pPr/>
              <a:t>14</a:t>
            </a:fld>
            <a:endParaRPr lang="en-US" dirty="0">
              <a:solidFill>
                <a:schemeClr val="tx1"/>
              </a:solidFill>
            </a:endParaRPr>
          </a:p>
        </p:txBody>
      </p:sp>
      <p:pic>
        <p:nvPicPr>
          <p:cNvPr id="5" name="Picture 4">
            <a:extLst>
              <a:ext uri="{FF2B5EF4-FFF2-40B4-BE49-F238E27FC236}">
                <a16:creationId xmlns:a16="http://schemas.microsoft.com/office/drawing/2014/main" id="{73DDB916-7713-8867-59DB-8D300CFF394B}"/>
              </a:ext>
            </a:extLst>
          </p:cNvPr>
          <p:cNvPicPr>
            <a:picLocks noChangeAspect="1"/>
          </p:cNvPicPr>
          <p:nvPr/>
        </p:nvPicPr>
        <p:blipFill>
          <a:blip r:embed="rId2"/>
          <a:srcRect/>
          <a:stretch/>
        </p:blipFill>
        <p:spPr>
          <a:xfrm>
            <a:off x="6565259" y="1631576"/>
            <a:ext cx="5433353" cy="3594847"/>
          </a:xfrm>
          <a:prstGeom prst="rect">
            <a:avLst/>
          </a:prstGeom>
        </p:spPr>
      </p:pic>
      <p:sp>
        <p:nvSpPr>
          <p:cNvPr id="6" name="TextBox 5">
            <a:extLst>
              <a:ext uri="{FF2B5EF4-FFF2-40B4-BE49-F238E27FC236}">
                <a16:creationId xmlns:a16="http://schemas.microsoft.com/office/drawing/2014/main" id="{40E1679E-5A85-62C0-2E09-79A3A0048D38}"/>
              </a:ext>
            </a:extLst>
          </p:cNvPr>
          <p:cNvSpPr txBox="1"/>
          <p:nvPr/>
        </p:nvSpPr>
        <p:spPr>
          <a:xfrm>
            <a:off x="838201" y="987342"/>
            <a:ext cx="5433354" cy="6186309"/>
          </a:xfrm>
          <a:prstGeom prst="rect">
            <a:avLst/>
          </a:prstGeom>
          <a:noFill/>
        </p:spPr>
        <p:txBody>
          <a:bodyPr wrap="square" rtlCol="0">
            <a:spAutoFit/>
          </a:bodyPr>
          <a:lstStyle/>
          <a:p>
            <a:pPr marL="285750" indent="-285750" algn="l">
              <a:buFont typeface="Wingdings" panose="05000000000000000000" pitchFamily="2" charset="2"/>
              <a:buChar char="v"/>
            </a:pPr>
            <a:r>
              <a:rPr lang="en-US" u="sng" dirty="0">
                <a:latin typeface="Times New Roman" panose="02020603050405020304" pitchFamily="18" charset="0"/>
                <a:cs typeface="Times New Roman" panose="02020603050405020304" pitchFamily="18" charset="0"/>
              </a:rPr>
              <a:t>Download Recipe: </a:t>
            </a:r>
            <a:r>
              <a:rPr lang="en-US" b="0" i="0" dirty="0">
                <a:effectLst/>
                <a:latin typeface="Söhne"/>
              </a:rPr>
              <a:t>T</a:t>
            </a:r>
            <a:r>
              <a:rPr lang="en-US" b="0" i="0" dirty="0">
                <a:effectLst/>
                <a:latin typeface="Times New Roman" panose="02020603050405020304" pitchFamily="18" charset="0"/>
                <a:cs typeface="Times New Roman" panose="02020603050405020304" pitchFamily="18" charset="0"/>
              </a:rPr>
              <a:t>he Download function in the allows users to save recipes offline for later access. Users can download recipe files in a compatible format (such as PDF) to their devices, enabling them to view and follow the recipes without an internet connection.</a:t>
            </a:r>
            <a:r>
              <a:rPr lang="en-US" dirty="0">
                <a:latin typeface="Times New Roman" panose="02020603050405020304" pitchFamily="18" charset="0"/>
                <a:cs typeface="Times New Roman" panose="02020603050405020304" pitchFamily="18" charset="0"/>
              </a:rPr>
              <a:t> </a:t>
            </a:r>
          </a:p>
          <a:p>
            <a:pPr algn="l"/>
            <a:endParaRPr lang="en-US"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b="0" i="0" u="sng" dirty="0">
                <a:effectLst/>
                <a:latin typeface="Times New Roman" panose="02020603050405020304" pitchFamily="18" charset="0"/>
                <a:cs typeface="Times New Roman" panose="02020603050405020304" pitchFamily="18" charset="0"/>
              </a:rPr>
              <a:t>Add T</a:t>
            </a:r>
            <a:r>
              <a:rPr lang="en-US" u="sng" dirty="0">
                <a:latin typeface="Times New Roman" panose="02020603050405020304" pitchFamily="18" charset="0"/>
                <a:cs typeface="Times New Roman" panose="02020603050405020304" pitchFamily="18" charset="0"/>
              </a:rPr>
              <a:t>o Favorites: </a:t>
            </a:r>
            <a:r>
              <a:rPr lang="en-US" b="0" i="0" dirty="0">
                <a:effectLst/>
                <a:latin typeface="Times New Roman" panose="02020603050405020304" pitchFamily="18" charset="0"/>
                <a:cs typeface="Times New Roman" panose="02020603050405020304" pitchFamily="18" charset="0"/>
              </a:rPr>
              <a:t>The "Add to Favorites" function in the app allows users to save their favorite recipes with a single click, creating a personalized collection of recipes they can easily access later. Once a recipe is added to favorites, users can quickly view and access their saved recipes from their profile.</a:t>
            </a:r>
          </a:p>
          <a:p>
            <a:pPr algn="l"/>
            <a:endParaRPr lang="en-US"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US" u="sng" dirty="0">
                <a:latin typeface="Times New Roman" panose="02020603050405020304" pitchFamily="18" charset="0"/>
                <a:cs typeface="Times New Roman" panose="02020603050405020304" pitchFamily="18" charset="0"/>
              </a:rPr>
              <a:t>Rating:</a:t>
            </a:r>
            <a:r>
              <a:rPr lang="en-US" b="0" i="0" u="sng"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Users can provide ratings for recipes, indicating their satisfaction with a particular recipe. The average rating is calculated by aggregating the ratings provided by individual users for a specific recipe and is displayed on the user homepage.</a:t>
            </a:r>
          </a:p>
          <a:p>
            <a:pPr algn="l"/>
            <a:endParaRPr lang="en-US" b="0" i="0" u="sng" dirty="0">
              <a:effectLst/>
              <a:latin typeface="Times New Roman" panose="02020603050405020304" pitchFamily="18" charset="0"/>
              <a:cs typeface="Times New Roman" panose="02020603050405020304" pitchFamily="18" charset="0"/>
            </a:endParaRPr>
          </a:p>
          <a:p>
            <a:pPr algn="l"/>
            <a:endParaRPr lang="en-US"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080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838200" y="565739"/>
            <a:ext cx="10515600" cy="1124949"/>
          </a:xfrm>
        </p:spPr>
        <p:txBody>
          <a:bodyPr/>
          <a:lstStyle/>
          <a:p>
            <a:pPr algn="ctr"/>
            <a:r>
              <a:rPr lang="en-US" u="sng" dirty="0">
                <a:latin typeface="Times New Roman" panose="02020603050405020304" pitchFamily="18" charset="0"/>
                <a:cs typeface="Times New Roman" panose="02020603050405020304" pitchFamily="18" charset="0"/>
              </a:rPr>
              <a:t>FUTURE ENHANCEMENT</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15</a:t>
            </a:fld>
            <a:endParaRPr lang="en-US" dirty="0"/>
          </a:p>
        </p:txBody>
      </p:sp>
      <p:sp>
        <p:nvSpPr>
          <p:cNvPr id="2" name="TextBox 1">
            <a:extLst>
              <a:ext uri="{FF2B5EF4-FFF2-40B4-BE49-F238E27FC236}">
                <a16:creationId xmlns:a16="http://schemas.microsoft.com/office/drawing/2014/main" id="{E98EDFB4-0873-7164-21B9-13F06ED46D90}"/>
              </a:ext>
            </a:extLst>
          </p:cNvPr>
          <p:cNvSpPr txBox="1"/>
          <p:nvPr/>
        </p:nvSpPr>
        <p:spPr>
          <a:xfrm>
            <a:off x="1093694" y="2088776"/>
            <a:ext cx="10004612" cy="3693319"/>
          </a:xfrm>
          <a:prstGeom prst="rect">
            <a:avLst/>
          </a:prstGeom>
          <a:noFill/>
        </p:spPr>
        <p:txBody>
          <a:bodyPr wrap="square" rtlCol="0">
            <a:spAutoFit/>
          </a:bodyPr>
          <a:lstStyle/>
          <a:p>
            <a:pPr marL="285750" indent="-285750">
              <a:buFont typeface="Wingdings" panose="05000000000000000000" pitchFamily="2" charset="2"/>
              <a:buChar char="q"/>
            </a:pPr>
            <a:r>
              <a:rPr lang="en-US" b="1" i="0" dirty="0">
                <a:effectLst/>
                <a:latin typeface="Times New Roman" panose="02020603050405020304" pitchFamily="18" charset="0"/>
                <a:cs typeface="Times New Roman" panose="02020603050405020304" pitchFamily="18" charset="0"/>
              </a:rPr>
              <a:t>Personalized Recipe Recommendations: </a:t>
            </a:r>
            <a:r>
              <a:rPr lang="en-US" b="0" i="0" dirty="0">
                <a:effectLst/>
                <a:latin typeface="Times New Roman" panose="02020603050405020304" pitchFamily="18" charset="0"/>
                <a:cs typeface="Times New Roman" panose="02020603050405020304" pitchFamily="18" charset="0"/>
              </a:rPr>
              <a:t>Implement machine learning algorithms to provide personalized recipe recommendations based on users' preferences</a:t>
            </a:r>
          </a:p>
          <a:p>
            <a:endParaRPr lang="en-IN"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i="0" dirty="0">
                <a:effectLst/>
                <a:latin typeface="Times New Roman" panose="02020603050405020304" pitchFamily="18" charset="0"/>
                <a:cs typeface="Times New Roman" panose="02020603050405020304" pitchFamily="18" charset="0"/>
              </a:rPr>
              <a:t>Advanced Search and Filters:</a:t>
            </a:r>
            <a:r>
              <a:rPr lang="en-US" b="0" i="0" dirty="0">
                <a:effectLst/>
                <a:latin typeface="Times New Roman" panose="02020603050405020304" pitchFamily="18" charset="0"/>
                <a:cs typeface="Times New Roman" panose="02020603050405020304" pitchFamily="18" charset="0"/>
              </a:rPr>
              <a:t> Enhance the search functionality by incorporating advanced filters such as ingredient-based search, cuisine types, dietary preferences, and cooking time.</a:t>
            </a:r>
          </a:p>
          <a:p>
            <a:endParaRPr lang="en-US"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i="0" dirty="0">
                <a:effectLst/>
                <a:latin typeface="Times New Roman" panose="02020603050405020304" pitchFamily="18" charset="0"/>
                <a:cs typeface="Times New Roman" panose="02020603050405020304" pitchFamily="18" charset="0"/>
              </a:rPr>
              <a:t>Shopping Integration and Meal Planning: </a:t>
            </a:r>
            <a:r>
              <a:rPr lang="en-US" b="0" i="0" dirty="0">
                <a:effectLst/>
                <a:latin typeface="Times New Roman" panose="02020603050405020304" pitchFamily="18" charset="0"/>
                <a:cs typeface="Times New Roman" panose="02020603050405020304" pitchFamily="18" charset="0"/>
              </a:rPr>
              <a:t>Integrate with grocery delivery services or enable users to create shopping lists directly from recipes. Additionally, offer meal planning features that allow users to schedule recipes for specific days</a:t>
            </a:r>
          </a:p>
          <a:p>
            <a:endParaRPr lang="en-IN"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Nutritional Information and Allergen Labels: </a:t>
            </a:r>
            <a:r>
              <a:rPr lang="en-IN" b="0" i="0" dirty="0">
                <a:effectLst/>
                <a:latin typeface="Times New Roman" panose="02020603050405020304" pitchFamily="18" charset="0"/>
                <a:cs typeface="Times New Roman" panose="02020603050405020304" pitchFamily="18" charset="0"/>
              </a:rPr>
              <a:t>Provide nutritional information for recipes, including calorie counts and allergen labels. </a:t>
            </a:r>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511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3774098" y="136525"/>
            <a:ext cx="8417902" cy="849593"/>
          </a:xfrm>
        </p:spPr>
        <p:txBody>
          <a:bodyPr>
            <a:normAutofit fontScale="90000"/>
          </a:bodyPr>
          <a:lstStyle/>
          <a:p>
            <a:r>
              <a:rPr lang="en-US" dirty="0"/>
              <a:t>CONCLUSION AND REFERENCES</a:t>
            </a:r>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42461"/>
            <a:ext cx="3296556" cy="3296556"/>
          </a:xfrm>
        </p:spPr>
      </p:pic>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203582" y="1290925"/>
            <a:ext cx="5638794" cy="3334337"/>
          </a:xfrm>
        </p:spPr>
        <p:txBody>
          <a:bodyPr>
            <a:no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 conclusion, the Cravings app is a comprehensive and user-friendly platform designed to enhance the cooking and recipe discovery experience. </a:t>
            </a: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With features such as recipe publishing, user ratings, filtering options, and profile management, the app caters to both chefs and users alike. The app's user-centric approach, intuitive interface, and potential future enhancements like personalized recommendations, social interactions ensure that it stays relevant and continues to meet the evolving needs of cooking enthusiasts. </a:t>
            </a:r>
          </a:p>
          <a:p>
            <a:pPr marL="285750" indent="-285750">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rPr>
              <a:t>REFERENCES</a:t>
            </a:r>
            <a:endParaRPr lang="en-US" b="1" i="0" u="sng" dirty="0">
              <a:effectLst/>
              <a:latin typeface="Times New Roman" panose="02020603050405020304" pitchFamily="18" charset="0"/>
              <a:cs typeface="Times New Roman" panose="02020603050405020304" pitchFamily="18" charset="0"/>
            </a:endParaRPr>
          </a:p>
          <a:p>
            <a:pPr lvl="1"/>
            <a:r>
              <a:rPr lang="en-US" sz="1800" dirty="0" err="1">
                <a:latin typeface="Times New Roman" panose="02020603050405020304" pitchFamily="18" charset="0"/>
                <a:cs typeface="Times New Roman" panose="02020603050405020304" pitchFamily="18" charset="0"/>
              </a:rPr>
              <a:t>Chatgpt</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https://themewagon.com/theme-tag/restaurant-template/</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https://www.youtube.com/watch?v=t-EMinSz_Tk</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16</a:t>
            </a:fld>
            <a:endParaRPr lang="en-US" dirty="0"/>
          </a:p>
        </p:txBody>
      </p:sp>
    </p:spTree>
    <p:extLst>
      <p:ext uri="{BB962C8B-B14F-4D97-AF65-F5344CB8AC3E}">
        <p14:creationId xmlns:p14="http://schemas.microsoft.com/office/powerpoint/2010/main" val="427803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04261" y="212438"/>
            <a:ext cx="3543621" cy="1132268"/>
          </a:xfrm>
        </p:spPr>
        <p:txBody>
          <a:bodyPr vert="horz" lIns="91440" tIns="45720" rIns="91440" bIns="45720" rtlCol="0" anchor="b">
            <a:normAutofit/>
          </a:bodyPr>
          <a:lstStyle/>
          <a:p>
            <a:r>
              <a:rPr lang="en-US" sz="3600" dirty="0">
                <a:latin typeface="Times New Roman" panose="02020603050405020304" pitchFamily="18" charset="0"/>
                <a:cs typeface="Times New Roman" panose="02020603050405020304" pitchFamily="18" charset="0"/>
              </a:rPr>
              <a:t>ABSTRACT</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85801" y="1656944"/>
            <a:ext cx="5257799" cy="3882959"/>
          </a:xfrm>
        </p:spPr>
        <p:txBody>
          <a:bodyPr vert="horz" lIns="91440" tIns="45720" rIns="91440" bIns="45720" rtlCol="0">
            <a:normAutofit fontScale="92500" lnSpcReduction="10000"/>
          </a:bodyPr>
          <a:lstStyle/>
          <a:p>
            <a:pPr algn="just"/>
            <a:r>
              <a:rPr lang="en-US" b="0" i="0" dirty="0">
                <a:effectLst/>
                <a:latin typeface="Times New Roman" panose="02020603050405020304" pitchFamily="18" charset="0"/>
                <a:cs typeface="Times New Roman" panose="02020603050405020304" pitchFamily="18" charset="0"/>
              </a:rPr>
              <a:t>Cravings Recipe App is a web-based application designed to cater food enthusiasts and cooking enthusiasts who are looking for a convenient and user-friendly platform to discover, save, and share delicious recipes. The app is built using the Python programming language with the Django framework. The front-end of the application is developed using HTML, CSS, and Bootstrap, while the database is designed using SQLite3.</a:t>
            </a:r>
          </a:p>
          <a:p>
            <a:pPr algn="just"/>
            <a:r>
              <a:rPr lang="en-US" b="0" i="0" dirty="0">
                <a:effectLst/>
                <a:latin typeface="Times New Roman" panose="02020603050405020304" pitchFamily="18" charset="0"/>
                <a:cs typeface="Times New Roman" panose="02020603050405020304" pitchFamily="18" charset="0"/>
              </a:rPr>
              <a:t>The primary goal of the Cravings Recipe App is to provide users with an easy and enjoyable experience when it comes to finding and exploring recipes. The app offers a wide range of features to enhance the recipe discovery process and user engagement. Users can create an account, sign in securely, and manage their profile within the app. They can browse through a diverse collection of recipes and search for specific recipes based on various criteria such as cuisine, and the chef who published the recipe.</a:t>
            </a:r>
            <a:endParaRPr lang="en-US" dirty="0">
              <a:latin typeface="Times New Roman" panose="02020603050405020304" pitchFamily="18" charset="0"/>
              <a:cs typeface="Times New Roman" panose="02020603050405020304" pitchFamily="18" charset="0"/>
            </a:endParaRPr>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2</a:t>
            </a:fld>
            <a:endParaRPr lang="en-US" dirty="0">
              <a:solidFill>
                <a:schemeClr val="tx1"/>
              </a:solidFill>
            </a:endParaRPr>
          </a:p>
        </p:txBody>
      </p:sp>
    </p:spTree>
    <p:extLst>
      <p:ext uri="{BB962C8B-B14F-4D97-AF65-F5344CB8AC3E}">
        <p14:creationId xmlns:p14="http://schemas.microsoft.com/office/powerpoint/2010/main" val="214475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04261" y="166257"/>
            <a:ext cx="4709033" cy="1132268"/>
          </a:xfrm>
        </p:spPr>
        <p:txBody>
          <a:bodyPr vert="horz" lIns="91440" tIns="45720" rIns="91440" bIns="45720" rtlCol="0" anchor="b">
            <a:normAutofit/>
          </a:bodyPr>
          <a:lstStyle/>
          <a:p>
            <a:r>
              <a:rPr lang="en-US" sz="3600" b="0" u="sng" dirty="0">
                <a:latin typeface="Times New Roman" panose="02020603050405020304" pitchFamily="18" charset="0"/>
                <a:cs typeface="Times New Roman" panose="02020603050405020304" pitchFamily="18" charset="0"/>
              </a:rPr>
              <a:t>REQUIREMENTS</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85801" y="1541930"/>
            <a:ext cx="5257799" cy="5029200"/>
          </a:xfrm>
        </p:spPr>
        <p:txBody>
          <a:bodyPr vert="horz" lIns="91440" tIns="45720" rIns="91440" bIns="45720" rtlCol="0">
            <a:normAutofit fontScale="92500" lnSpcReduction="20000"/>
          </a:bodyPr>
          <a:lstStyle/>
          <a:p>
            <a:pPr algn="l">
              <a:buFont typeface="+mj-lt"/>
              <a:buAutoNum type="arabicPeriod"/>
            </a:pPr>
            <a:r>
              <a:rPr lang="en-US" sz="1900" b="0" i="0" u="sng" dirty="0">
                <a:effectLst/>
                <a:latin typeface="Times New Roman" panose="02020603050405020304" pitchFamily="18" charset="0"/>
                <a:cs typeface="Times New Roman" panose="02020603050405020304" pitchFamily="18" charset="0"/>
              </a:rPr>
              <a:t>Chef Functionality</a:t>
            </a:r>
            <a:r>
              <a:rPr lang="en-US" sz="1900" b="0" i="0" dirty="0">
                <a:effectLst/>
                <a:latin typeface="Times New Roman" panose="02020603050405020304" pitchFamily="18" charset="0"/>
                <a:cs typeface="Times New Roman" panose="02020603050405020304" pitchFamily="18" charset="0"/>
              </a:rPr>
              <a:t>:</a:t>
            </a:r>
          </a:p>
          <a:p>
            <a:pPr lvl="1"/>
            <a:r>
              <a:rPr lang="en-US" sz="1900" b="0" i="0" dirty="0">
                <a:effectLst/>
                <a:latin typeface="Times New Roman" panose="02020603050405020304" pitchFamily="18" charset="0"/>
                <a:cs typeface="Times New Roman" panose="02020603050405020304" pitchFamily="18" charset="0"/>
              </a:rPr>
              <a:t>Chefs should have the ability to publish their recipes.</a:t>
            </a:r>
          </a:p>
          <a:p>
            <a:pPr lvl="1"/>
            <a:r>
              <a:rPr lang="en-US" sz="1900" b="0" i="0" dirty="0">
                <a:effectLst/>
                <a:latin typeface="Times New Roman" panose="02020603050405020304" pitchFamily="18" charset="0"/>
                <a:cs typeface="Times New Roman" panose="02020603050405020304" pitchFamily="18" charset="0"/>
              </a:rPr>
              <a:t>Chefs should be able to view and delete their own recipes.</a:t>
            </a:r>
          </a:p>
          <a:p>
            <a:pPr marL="457200" lvl="1" indent="0">
              <a:buNone/>
            </a:pPr>
            <a:endParaRPr lang="en-US" sz="1900" dirty="0">
              <a:latin typeface="Times New Roman" panose="02020603050405020304" pitchFamily="18" charset="0"/>
              <a:cs typeface="Times New Roman" panose="02020603050405020304" pitchFamily="18" charset="0"/>
            </a:endParaRPr>
          </a:p>
          <a:p>
            <a:pPr algn="l">
              <a:buFont typeface="+mj-lt"/>
              <a:buAutoNum type="arabicPeriod"/>
            </a:pPr>
            <a:r>
              <a:rPr lang="en-US" sz="1900" b="0" i="0" u="sng" dirty="0">
                <a:effectLst/>
                <a:latin typeface="Times New Roman" panose="02020603050405020304" pitchFamily="18" charset="0"/>
                <a:cs typeface="Times New Roman" panose="02020603050405020304" pitchFamily="18" charset="0"/>
              </a:rPr>
              <a:t>User Functionality:</a:t>
            </a:r>
          </a:p>
          <a:p>
            <a:pPr lvl="1"/>
            <a:r>
              <a:rPr lang="en-US" sz="1900" b="0" i="0" dirty="0">
                <a:effectLst/>
                <a:latin typeface="Times New Roman" panose="02020603050405020304" pitchFamily="18" charset="0"/>
                <a:cs typeface="Times New Roman" panose="02020603050405020304" pitchFamily="18" charset="0"/>
              </a:rPr>
              <a:t>Users should be able to download recipes for offline access.</a:t>
            </a:r>
          </a:p>
          <a:p>
            <a:pPr lvl="1"/>
            <a:r>
              <a:rPr lang="en-US" sz="1900" b="0" i="0" dirty="0">
                <a:effectLst/>
                <a:latin typeface="Times New Roman" panose="02020603050405020304" pitchFamily="18" charset="0"/>
                <a:cs typeface="Times New Roman" panose="02020603050405020304" pitchFamily="18" charset="0"/>
              </a:rPr>
              <a:t>Registered users should be able to rate recipes.</a:t>
            </a:r>
          </a:p>
          <a:p>
            <a:pPr lvl="1"/>
            <a:r>
              <a:rPr lang="en-US" sz="1900" b="0" i="0" dirty="0">
                <a:effectLst/>
                <a:latin typeface="Times New Roman" panose="02020603050405020304" pitchFamily="18" charset="0"/>
                <a:cs typeface="Times New Roman" panose="02020603050405020304" pitchFamily="18" charset="0"/>
              </a:rPr>
              <a:t>Users should be able to filter recipes based on their type (veg/non-veg).</a:t>
            </a:r>
          </a:p>
          <a:p>
            <a:pPr lvl="1"/>
            <a:r>
              <a:rPr lang="en-US" sz="1900" b="0" i="0" dirty="0">
                <a:effectLst/>
                <a:latin typeface="Times New Roman" panose="02020603050405020304" pitchFamily="18" charset="0"/>
                <a:cs typeface="Times New Roman" panose="02020603050405020304" pitchFamily="18" charset="0"/>
              </a:rPr>
              <a:t>Users should be able to filter recipes based on specific chefs.</a:t>
            </a:r>
          </a:p>
          <a:p>
            <a:pPr algn="l"/>
            <a:r>
              <a:rPr lang="en-US" sz="1900" b="0" i="0" dirty="0">
                <a:effectLst/>
                <a:latin typeface="Times New Roman" panose="02020603050405020304" pitchFamily="18" charset="0"/>
                <a:cs typeface="Times New Roman" panose="02020603050405020304" pitchFamily="18" charset="0"/>
              </a:rPr>
              <a:t>3.</a:t>
            </a:r>
            <a:r>
              <a:rPr lang="en-US" sz="1900" b="0" i="0" u="sng" dirty="0">
                <a:effectLst/>
                <a:latin typeface="Times New Roman" panose="02020603050405020304" pitchFamily="18" charset="0"/>
                <a:cs typeface="Times New Roman" panose="02020603050405020304" pitchFamily="18" charset="0"/>
              </a:rPr>
              <a:t>Profile Management</a:t>
            </a:r>
            <a:r>
              <a:rPr lang="en-US" sz="1900" b="0" i="0" dirty="0">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Users and chefs should be able to manage their profiles.</a:t>
            </a:r>
          </a:p>
          <a:p>
            <a:pPr marL="285750" indent="-285750" algn="l">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Profile management should include updating personal information, profile picture.</a:t>
            </a:r>
          </a:p>
          <a:p>
            <a:pPr marL="457200" lvl="1" indent="0" algn="l">
              <a:buNone/>
            </a:pPr>
            <a:endParaRPr lang="en-US" sz="1800" b="0" i="0" dirty="0">
              <a:effectLst/>
              <a:latin typeface="Times New Roman" panose="02020603050405020304" pitchFamily="18" charset="0"/>
              <a:cs typeface="Times New Roman" panose="02020603050405020304" pitchFamily="18" charset="0"/>
            </a:endParaRPr>
          </a:p>
          <a:p>
            <a:pPr marL="457200" lvl="1" indent="0">
              <a:buNone/>
            </a:pPr>
            <a:endParaRPr lang="en-US" sz="1800" dirty="0">
              <a:latin typeface="Times New Roman" panose="02020603050405020304" pitchFamily="18" charset="0"/>
              <a:cs typeface="Times New Roman" panose="02020603050405020304" pitchFamily="18" charset="0"/>
            </a:endParaRPr>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3</a:t>
            </a:fld>
            <a:endParaRPr lang="en-US" dirty="0">
              <a:solidFill>
                <a:schemeClr val="tx1"/>
              </a:solidFill>
            </a:endParaRPr>
          </a:p>
        </p:txBody>
      </p:sp>
    </p:spTree>
    <p:extLst>
      <p:ext uri="{BB962C8B-B14F-4D97-AF65-F5344CB8AC3E}">
        <p14:creationId xmlns:p14="http://schemas.microsoft.com/office/powerpoint/2010/main" val="409964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04261" y="212438"/>
            <a:ext cx="4709033" cy="1132268"/>
          </a:xfrm>
        </p:spPr>
        <p:txBody>
          <a:bodyPr vert="horz" lIns="91440" tIns="45720" rIns="91440" bIns="45720" rtlCol="0" anchor="b">
            <a:normAutofit/>
          </a:bodyPr>
          <a:lstStyle/>
          <a:p>
            <a:r>
              <a:rPr lang="en-US" sz="3600" b="0" u="sng" dirty="0">
                <a:latin typeface="Times New Roman" panose="02020603050405020304" pitchFamily="18" charset="0"/>
                <a:cs typeface="Times New Roman" panose="02020603050405020304" pitchFamily="18" charset="0"/>
              </a:rPr>
              <a:t>REQUIREMENTS</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85801" y="1541930"/>
            <a:ext cx="5257799" cy="5029200"/>
          </a:xfrm>
        </p:spPr>
        <p:txBody>
          <a:bodyPr vert="horz" lIns="91440" tIns="45720" rIns="91440" bIns="45720" rtlCol="0">
            <a:normAutofit/>
          </a:bodyPr>
          <a:lstStyle/>
          <a:p>
            <a:pPr algn="l"/>
            <a:r>
              <a:rPr lang="en-US" b="0" i="0" u="sng" dirty="0">
                <a:effectLst/>
                <a:latin typeface="Times New Roman" panose="02020603050405020304" pitchFamily="18" charset="0"/>
                <a:cs typeface="Times New Roman" panose="02020603050405020304" pitchFamily="18" charset="0"/>
              </a:rPr>
              <a:t>4. Recipe Saving</a:t>
            </a:r>
            <a:r>
              <a:rPr lang="en-US" b="0" i="0" dirty="0">
                <a:effectLst/>
                <a:latin typeface="Times New Roman" panose="02020603050405020304" pitchFamily="18" charset="0"/>
                <a:cs typeface="Times New Roman" panose="02020603050405020304" pitchFamily="18" charset="0"/>
              </a:rPr>
              <a:t>:</a:t>
            </a:r>
          </a:p>
          <a:p>
            <a:pPr lvl="1"/>
            <a:r>
              <a:rPr lang="en-US" sz="1800" b="0" i="0" dirty="0">
                <a:effectLst/>
                <a:latin typeface="Times New Roman" panose="02020603050405020304" pitchFamily="18" charset="0"/>
                <a:cs typeface="Times New Roman" panose="02020603050405020304" pitchFamily="18" charset="0"/>
              </a:rPr>
              <a:t>Users should be able to save recipes to their favorites or personal collections.</a:t>
            </a:r>
          </a:p>
          <a:p>
            <a:pPr algn="l"/>
            <a:r>
              <a:rPr lang="en-US" b="0" i="0" u="sng" dirty="0">
                <a:effectLst/>
                <a:latin typeface="Times New Roman" panose="02020603050405020304" pitchFamily="18" charset="0"/>
                <a:cs typeface="Times New Roman" panose="02020603050405020304" pitchFamily="18" charset="0"/>
              </a:rPr>
              <a:t>5. Recipe Sharing</a:t>
            </a:r>
            <a:r>
              <a:rPr lang="en-US" b="0" i="0" dirty="0">
                <a:effectLst/>
                <a:latin typeface="Times New Roman" panose="02020603050405020304" pitchFamily="18" charset="0"/>
                <a:cs typeface="Times New Roman" panose="02020603050405020304" pitchFamily="18" charset="0"/>
              </a:rPr>
              <a:t>:</a:t>
            </a:r>
          </a:p>
          <a:p>
            <a:pPr lvl="1"/>
            <a:r>
              <a:rPr lang="en-US" sz="1800" b="0" i="0" dirty="0">
                <a:effectLst/>
                <a:latin typeface="Times New Roman" panose="02020603050405020304" pitchFamily="18" charset="0"/>
                <a:cs typeface="Times New Roman" panose="02020603050405020304" pitchFamily="18" charset="0"/>
              </a:rPr>
              <a:t>Users should have the option to share recipes via WhatsApp or other sharing platforms.</a:t>
            </a:r>
          </a:p>
          <a:p>
            <a:pPr algn="l"/>
            <a:r>
              <a:rPr lang="en-US" b="0" i="0" u="sng" dirty="0">
                <a:effectLst/>
                <a:latin typeface="Times New Roman" panose="02020603050405020304" pitchFamily="18" charset="0"/>
                <a:cs typeface="Times New Roman" panose="02020603050405020304" pitchFamily="18" charset="0"/>
              </a:rPr>
              <a:t>6. User Authentication and Authorization:</a:t>
            </a:r>
          </a:p>
          <a:p>
            <a:pPr lvl="1"/>
            <a:r>
              <a:rPr lang="en-US" sz="1800" b="0" i="0" dirty="0">
                <a:effectLst/>
                <a:latin typeface="Times New Roman" panose="02020603050405020304" pitchFamily="18" charset="0"/>
                <a:cs typeface="Times New Roman" panose="02020603050405020304" pitchFamily="18" charset="0"/>
              </a:rPr>
              <a:t>User authentication should be implemented to ensure secure access to user-specific functionalities.</a:t>
            </a:r>
          </a:p>
          <a:p>
            <a:pPr algn="l"/>
            <a:r>
              <a:rPr lang="en-US" b="0" i="0" u="sng" dirty="0">
                <a:effectLst/>
                <a:latin typeface="Times New Roman" panose="02020603050405020304" pitchFamily="18" charset="0"/>
                <a:cs typeface="Times New Roman" panose="02020603050405020304" pitchFamily="18" charset="0"/>
              </a:rPr>
              <a:t>7.Recipe Rating and Favorites</a:t>
            </a:r>
            <a:r>
              <a:rPr lang="en-US" b="0" i="0" dirty="0">
                <a:effectLst/>
                <a:latin typeface="Times New Roman" panose="02020603050405020304" pitchFamily="18" charset="0"/>
                <a:cs typeface="Times New Roman" panose="02020603050405020304" pitchFamily="18" charset="0"/>
              </a:rPr>
              <a:t>:</a:t>
            </a:r>
          </a:p>
          <a:p>
            <a:pPr lvl="1"/>
            <a:r>
              <a:rPr lang="en-US" sz="1800" b="0" i="0" dirty="0">
                <a:effectLst/>
                <a:latin typeface="Times New Roman" panose="02020603050405020304" pitchFamily="18" charset="0"/>
                <a:cs typeface="Times New Roman" panose="02020603050405020304" pitchFamily="18" charset="0"/>
              </a:rPr>
              <a:t>Users should have the ability to rate and add recipes to favorites.</a:t>
            </a:r>
          </a:p>
          <a:p>
            <a:pPr marL="457200" lvl="1" indent="0" algn="l">
              <a:buNone/>
            </a:pPr>
            <a:endParaRPr lang="en-US" sz="1800" b="0" i="0" dirty="0">
              <a:effectLst/>
              <a:latin typeface="Times New Roman" panose="02020603050405020304" pitchFamily="18" charset="0"/>
              <a:cs typeface="Times New Roman" panose="02020603050405020304" pitchFamily="18" charset="0"/>
            </a:endParaRPr>
          </a:p>
          <a:p>
            <a:pPr marL="457200" lvl="1" indent="0">
              <a:buNone/>
            </a:pPr>
            <a:endParaRPr lang="en-US" sz="1800" dirty="0">
              <a:latin typeface="Times New Roman" panose="02020603050405020304" pitchFamily="18" charset="0"/>
              <a:cs typeface="Times New Roman" panose="02020603050405020304" pitchFamily="18" charset="0"/>
            </a:endParaRPr>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4</a:t>
            </a:fld>
            <a:endParaRPr lang="en-US" dirty="0">
              <a:solidFill>
                <a:schemeClr val="tx1"/>
              </a:solidFill>
            </a:endParaRPr>
          </a:p>
        </p:txBody>
      </p:sp>
    </p:spTree>
    <p:extLst>
      <p:ext uri="{BB962C8B-B14F-4D97-AF65-F5344CB8AC3E}">
        <p14:creationId xmlns:p14="http://schemas.microsoft.com/office/powerpoint/2010/main" val="3492096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04261" y="212438"/>
            <a:ext cx="4709033" cy="1132268"/>
          </a:xfrm>
        </p:spPr>
        <p:txBody>
          <a:bodyPr vert="horz" lIns="91440" tIns="45720" rIns="91440" bIns="45720" rtlCol="0" anchor="b">
            <a:normAutofit/>
          </a:bodyPr>
          <a:lstStyle/>
          <a:p>
            <a:r>
              <a:rPr lang="en-US" sz="3600" b="0" u="sng" dirty="0">
                <a:latin typeface="Times New Roman" panose="02020603050405020304" pitchFamily="18" charset="0"/>
                <a:cs typeface="Times New Roman" panose="02020603050405020304" pitchFamily="18" charset="0"/>
              </a:rPr>
              <a:t>FEATURES</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85801" y="1541930"/>
            <a:ext cx="5257799" cy="5029200"/>
          </a:xfrm>
        </p:spPr>
        <p:txBody>
          <a:bodyPr vert="horz" lIns="91440" tIns="45720" rIns="91440" bIns="45720" rtlCol="0">
            <a:normAutofit/>
          </a:bodyPr>
          <a:lstStyle/>
          <a:p>
            <a:pPr algn="just">
              <a:buFont typeface="+mj-lt"/>
              <a:buAutoNum type="arabicPeriod"/>
            </a:pPr>
            <a:r>
              <a:rPr lang="en-US" b="0" i="0" u="sng" dirty="0">
                <a:effectLst/>
                <a:latin typeface="Times New Roman" panose="02020603050405020304" pitchFamily="18" charset="0"/>
                <a:cs typeface="Times New Roman" panose="02020603050405020304" pitchFamily="18" charset="0"/>
              </a:rPr>
              <a:t>Recipe Publication</a:t>
            </a:r>
            <a:r>
              <a:rPr lang="en-US" b="0" i="0" dirty="0">
                <a:effectLst/>
                <a:latin typeface="Times New Roman" panose="02020603050405020304" pitchFamily="18" charset="0"/>
                <a:cs typeface="Times New Roman" panose="02020603050405020304" pitchFamily="18" charset="0"/>
              </a:rPr>
              <a:t>:</a:t>
            </a:r>
          </a:p>
          <a:p>
            <a:pPr lvl="1" algn="just"/>
            <a:r>
              <a:rPr lang="en-US" sz="1800" b="0" i="0" dirty="0">
                <a:effectLst/>
                <a:latin typeface="Times New Roman" panose="02020603050405020304" pitchFamily="18" charset="0"/>
                <a:cs typeface="Times New Roman" panose="02020603050405020304" pitchFamily="18" charset="0"/>
              </a:rPr>
              <a:t>Chefs can publish their own recipes, showcasing their culinary creations to a wider audience.</a:t>
            </a:r>
          </a:p>
          <a:p>
            <a:pPr lvl="1" algn="just"/>
            <a:r>
              <a:rPr lang="en-US" sz="1800" b="0" i="0" dirty="0">
                <a:effectLst/>
                <a:latin typeface="Times New Roman" panose="02020603050405020304" pitchFamily="18" charset="0"/>
                <a:cs typeface="Times New Roman" panose="02020603050405020304" pitchFamily="18" charset="0"/>
              </a:rPr>
              <a:t>Recipes can include detailed instructions, ingredients, cooking time, and difficulty level.</a:t>
            </a:r>
          </a:p>
          <a:p>
            <a:pPr algn="just">
              <a:buFont typeface="+mj-lt"/>
              <a:buAutoNum type="arabicPeriod"/>
            </a:pPr>
            <a:r>
              <a:rPr lang="en-US" b="0" i="0" u="sng" dirty="0">
                <a:effectLst/>
                <a:latin typeface="Times New Roman" panose="02020603050405020304" pitchFamily="18" charset="0"/>
                <a:cs typeface="Times New Roman" panose="02020603050405020304" pitchFamily="18" charset="0"/>
              </a:rPr>
              <a:t>Recipe Management</a:t>
            </a:r>
            <a:r>
              <a:rPr lang="en-US" b="0" i="0" dirty="0">
                <a:effectLst/>
                <a:latin typeface="Times New Roman" panose="02020603050405020304" pitchFamily="18" charset="0"/>
                <a:cs typeface="Times New Roman" panose="02020603050405020304" pitchFamily="18" charset="0"/>
              </a:rPr>
              <a:t>:</a:t>
            </a:r>
          </a:p>
          <a:p>
            <a:pPr lvl="1" algn="just"/>
            <a:r>
              <a:rPr lang="en-US" sz="1800" b="0" i="0" dirty="0">
                <a:effectLst/>
                <a:latin typeface="Times New Roman" panose="02020603050405020304" pitchFamily="18" charset="0"/>
                <a:cs typeface="Times New Roman" panose="02020603050405020304" pitchFamily="18" charset="0"/>
              </a:rPr>
              <a:t>Chefs have the ability to view and delete their published recipes, providing control and flexibility over their content.</a:t>
            </a:r>
          </a:p>
          <a:p>
            <a:pPr algn="just">
              <a:buFont typeface="+mj-lt"/>
              <a:buAutoNum type="arabicPeriod"/>
            </a:pPr>
            <a:r>
              <a:rPr lang="en-US" b="0" i="0" u="sng" dirty="0">
                <a:effectLst/>
                <a:latin typeface="Times New Roman" panose="02020603050405020304" pitchFamily="18" charset="0"/>
                <a:cs typeface="Times New Roman" panose="02020603050405020304" pitchFamily="18" charset="0"/>
              </a:rPr>
              <a:t>Recipe Download</a:t>
            </a:r>
            <a:r>
              <a:rPr lang="en-US" b="0" i="0" dirty="0">
                <a:effectLst/>
                <a:latin typeface="Times New Roman" panose="02020603050405020304" pitchFamily="18" charset="0"/>
                <a:cs typeface="Times New Roman" panose="02020603050405020304" pitchFamily="18" charset="0"/>
              </a:rPr>
              <a:t>:</a:t>
            </a:r>
          </a:p>
          <a:p>
            <a:pPr lvl="1" algn="just"/>
            <a:r>
              <a:rPr lang="en-US" sz="1800" b="0" i="0" dirty="0">
                <a:effectLst/>
                <a:latin typeface="Times New Roman" panose="02020603050405020304" pitchFamily="18" charset="0"/>
                <a:cs typeface="Times New Roman" panose="02020603050405020304" pitchFamily="18" charset="0"/>
              </a:rPr>
              <a:t>Users can download recipes for offline access, allowing them to refer to recipes even without an internet connection.</a:t>
            </a:r>
          </a:p>
          <a:p>
            <a:pPr marL="457200" lvl="1" indent="0" algn="just">
              <a:buNone/>
            </a:pPr>
            <a:endParaRPr lang="en-US" sz="1800" b="0" i="0" dirty="0">
              <a:effectLst/>
              <a:latin typeface="Times New Roman" panose="02020603050405020304" pitchFamily="18" charset="0"/>
              <a:cs typeface="Times New Roman" panose="02020603050405020304" pitchFamily="18" charset="0"/>
            </a:endParaRPr>
          </a:p>
          <a:p>
            <a:pPr marL="457200" lvl="1" indent="0" algn="just">
              <a:buNone/>
            </a:pPr>
            <a:endParaRPr lang="en-US" sz="1800" b="0" i="0" dirty="0">
              <a:effectLst/>
              <a:latin typeface="Times New Roman" panose="02020603050405020304" pitchFamily="18" charset="0"/>
              <a:cs typeface="Times New Roman" panose="02020603050405020304" pitchFamily="18" charset="0"/>
            </a:endParaRPr>
          </a:p>
          <a:p>
            <a:pPr marL="457200" lvl="1" indent="0">
              <a:buNone/>
            </a:pPr>
            <a:endParaRPr lang="en-US" sz="1800" dirty="0">
              <a:latin typeface="Times New Roman" panose="02020603050405020304" pitchFamily="18" charset="0"/>
              <a:cs typeface="Times New Roman" panose="02020603050405020304" pitchFamily="18" charset="0"/>
            </a:endParaRPr>
          </a:p>
        </p:txBody>
      </p:sp>
      <p:pic>
        <p:nvPicPr>
          <p:cNvPr id="14" name="Picture Placeholder 13">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a:blip r:embed="rId3"/>
          <a:srcRect/>
          <a:stretch/>
        </p:blipFill>
        <p:spPr>
          <a:xfrm>
            <a:off x="6924145" y="723426"/>
            <a:ext cx="4463594" cy="2590987"/>
          </a:xfrm>
        </p:spPr>
      </p:pic>
      <p:pic>
        <p:nvPicPr>
          <p:cNvPr id="12" name="Picture Placeholder 11">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a:blip r:embed="rId4"/>
          <a:srcRect/>
          <a:stretch/>
        </p:blipFill>
        <p:spPr>
          <a:xfrm>
            <a:off x="6924145" y="3459904"/>
            <a:ext cx="4463594" cy="2590987"/>
          </a:xfrm>
        </p:spPr>
      </p:pic>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5</a:t>
            </a:fld>
            <a:endParaRPr lang="en-US" dirty="0">
              <a:solidFill>
                <a:schemeClr val="tx1"/>
              </a:solidFill>
            </a:endParaRPr>
          </a:p>
        </p:txBody>
      </p:sp>
    </p:spTree>
    <p:extLst>
      <p:ext uri="{BB962C8B-B14F-4D97-AF65-F5344CB8AC3E}">
        <p14:creationId xmlns:p14="http://schemas.microsoft.com/office/powerpoint/2010/main" val="412777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04262" y="212438"/>
            <a:ext cx="3167104" cy="701962"/>
          </a:xfrm>
        </p:spPr>
        <p:txBody>
          <a:bodyPr vert="horz" lIns="91440" tIns="45720" rIns="91440" bIns="45720" rtlCol="0" anchor="b">
            <a:normAutofit/>
          </a:bodyPr>
          <a:lstStyle/>
          <a:p>
            <a:r>
              <a:rPr lang="en-US" sz="3600" b="0" u="sng" dirty="0">
                <a:latin typeface="Times New Roman" panose="02020603050405020304" pitchFamily="18" charset="0"/>
                <a:cs typeface="Times New Roman" panose="02020603050405020304" pitchFamily="18" charset="0"/>
              </a:rPr>
              <a:t>FEATURES</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85801" y="1039906"/>
            <a:ext cx="5257799" cy="5818094"/>
          </a:xfrm>
        </p:spPr>
        <p:txBody>
          <a:bodyPr vert="horz" lIns="91440" tIns="45720" rIns="91440" bIns="45720" rtlCol="0">
            <a:normAutofit fontScale="92500" lnSpcReduction="10000"/>
          </a:bodyPr>
          <a:lstStyle/>
          <a:p>
            <a:pPr algn="just"/>
            <a:r>
              <a:rPr lang="en-US" sz="1900" b="0" i="0" dirty="0">
                <a:effectLst/>
                <a:latin typeface="Times New Roman" panose="02020603050405020304" pitchFamily="18" charset="0"/>
                <a:cs typeface="Times New Roman" panose="02020603050405020304" pitchFamily="18" charset="0"/>
              </a:rPr>
              <a:t>4.</a:t>
            </a:r>
            <a:r>
              <a:rPr lang="en-US" sz="1900" b="0" i="0" u="sng" dirty="0">
                <a:effectLst/>
                <a:latin typeface="Times New Roman" panose="02020603050405020304" pitchFamily="18" charset="0"/>
                <a:cs typeface="Times New Roman" panose="02020603050405020304" pitchFamily="18" charset="0"/>
              </a:rPr>
              <a:t>Recipe Rating</a:t>
            </a:r>
            <a:r>
              <a:rPr lang="en-US" sz="1900" b="0" i="0" dirty="0">
                <a:effectLst/>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900" b="0" i="0" dirty="0">
                <a:effectLst/>
                <a:latin typeface="Times New Roman" panose="02020603050405020304" pitchFamily="18" charset="0"/>
                <a:cs typeface="Times New Roman" panose="02020603050405020304" pitchFamily="18" charset="0"/>
              </a:rPr>
              <a:t>Registered users can rate recipes which help others make informed decisions.</a:t>
            </a:r>
          </a:p>
          <a:p>
            <a:pPr marL="742950" lvl="1" indent="-285750" algn="just">
              <a:buFont typeface="+mj-lt"/>
              <a:buAutoNum type="arabicPeriod"/>
            </a:pPr>
            <a:r>
              <a:rPr lang="en-US" sz="1900" b="0" i="0" dirty="0">
                <a:effectLst/>
                <a:latin typeface="Times New Roman" panose="02020603050405020304" pitchFamily="18" charset="0"/>
                <a:cs typeface="Times New Roman" panose="02020603050405020304" pitchFamily="18" charset="0"/>
              </a:rPr>
              <a:t>Users can view average ratings to gauge the quality and popularity of recipes.</a:t>
            </a:r>
          </a:p>
          <a:p>
            <a:pPr algn="just"/>
            <a:r>
              <a:rPr lang="en-US" sz="1900" b="0" i="0" dirty="0">
                <a:effectLst/>
                <a:latin typeface="Times New Roman" panose="02020603050405020304" pitchFamily="18" charset="0"/>
                <a:cs typeface="Times New Roman" panose="02020603050405020304" pitchFamily="18" charset="0"/>
              </a:rPr>
              <a:t>5.</a:t>
            </a:r>
            <a:r>
              <a:rPr lang="en-US" sz="1900" b="0" i="0" u="sng" dirty="0">
                <a:effectLst/>
                <a:latin typeface="Times New Roman" panose="02020603050405020304" pitchFamily="18" charset="0"/>
                <a:cs typeface="Times New Roman" panose="02020603050405020304" pitchFamily="18" charset="0"/>
              </a:rPr>
              <a:t>Recipe Filtering</a:t>
            </a:r>
            <a:r>
              <a:rPr lang="en-US" sz="1900" b="0" i="0" dirty="0">
                <a:effectLst/>
                <a:latin typeface="Times New Roman" panose="02020603050405020304" pitchFamily="18" charset="0"/>
                <a:cs typeface="Times New Roman" panose="02020603050405020304" pitchFamily="18" charset="0"/>
              </a:rPr>
              <a:t>:</a:t>
            </a:r>
          </a:p>
          <a:p>
            <a:pPr lvl="1" algn="just"/>
            <a:r>
              <a:rPr lang="en-US" sz="1900" b="0" i="0" dirty="0">
                <a:effectLst/>
                <a:latin typeface="Times New Roman" panose="02020603050405020304" pitchFamily="18" charset="0"/>
                <a:cs typeface="Times New Roman" panose="02020603050405020304" pitchFamily="18" charset="0"/>
              </a:rPr>
              <a:t>Users can easily filter recipes based on their preferences, such as vegetarian or non-vegetarian options.</a:t>
            </a:r>
          </a:p>
          <a:p>
            <a:pPr lvl="1" algn="just"/>
            <a:r>
              <a:rPr lang="en-US" sz="1900" b="0" i="0" dirty="0">
                <a:effectLst/>
                <a:latin typeface="Times New Roman" panose="02020603050405020304" pitchFamily="18" charset="0"/>
                <a:cs typeface="Times New Roman" panose="02020603050405020304" pitchFamily="18" charset="0"/>
              </a:rPr>
              <a:t>Filtering based on specific chefs allows users to explore recipes from their favorite culinary experts.</a:t>
            </a:r>
          </a:p>
          <a:p>
            <a:pPr algn="just"/>
            <a:r>
              <a:rPr lang="en-US" sz="1900" b="0" i="0" dirty="0">
                <a:effectLst/>
                <a:latin typeface="Times New Roman" panose="02020603050405020304" pitchFamily="18" charset="0"/>
                <a:cs typeface="Times New Roman" panose="02020603050405020304" pitchFamily="18" charset="0"/>
              </a:rPr>
              <a:t>6</a:t>
            </a:r>
            <a:r>
              <a:rPr lang="en-US" sz="1900" b="0" i="0" u="sng" dirty="0">
                <a:effectLst/>
                <a:latin typeface="Times New Roman" panose="02020603050405020304" pitchFamily="18" charset="0"/>
                <a:cs typeface="Times New Roman" panose="02020603050405020304" pitchFamily="18" charset="0"/>
              </a:rPr>
              <a:t>. Recipe Saving (Add to Favorites):</a:t>
            </a:r>
          </a:p>
          <a:p>
            <a:pPr lvl="1" algn="just"/>
            <a:r>
              <a:rPr lang="en-US" sz="1900" b="0" i="0" dirty="0">
                <a:effectLst/>
                <a:latin typeface="Times New Roman" panose="02020603050405020304" pitchFamily="18" charset="0"/>
                <a:cs typeface="Times New Roman" panose="02020603050405020304" pitchFamily="18" charset="0"/>
              </a:rPr>
              <a:t>Users have the option to save recipes to their favorites, enabling quick access to their preferred recipes.</a:t>
            </a:r>
          </a:p>
          <a:p>
            <a:pPr lvl="1" algn="just"/>
            <a:r>
              <a:rPr lang="en-US" sz="1900" b="0" i="0" dirty="0">
                <a:effectLst/>
                <a:latin typeface="Times New Roman" panose="02020603050405020304" pitchFamily="18" charset="0"/>
                <a:cs typeface="Times New Roman" panose="02020603050405020304" pitchFamily="18" charset="0"/>
              </a:rPr>
              <a:t>Saving recipes allows users to create personalized collections and organize recipes based on their preferences.</a:t>
            </a:r>
          </a:p>
          <a:p>
            <a:pPr algn="just"/>
            <a:r>
              <a:rPr lang="en-US" sz="1900" b="0" i="0" dirty="0">
                <a:effectLst/>
                <a:latin typeface="Times New Roman" panose="02020603050405020304" pitchFamily="18" charset="0"/>
                <a:cs typeface="Times New Roman" panose="02020603050405020304" pitchFamily="18" charset="0"/>
              </a:rPr>
              <a:t>7. </a:t>
            </a:r>
            <a:r>
              <a:rPr lang="en-US" sz="1900" b="0" i="0" u="sng" dirty="0">
                <a:effectLst/>
                <a:latin typeface="Times New Roman" panose="02020603050405020304" pitchFamily="18" charset="0"/>
                <a:cs typeface="Times New Roman" panose="02020603050405020304" pitchFamily="18" charset="0"/>
              </a:rPr>
              <a:t>Recipe Sharing</a:t>
            </a:r>
            <a:r>
              <a:rPr lang="en-US" sz="1900" b="0" i="0" dirty="0">
                <a:effectLst/>
                <a:latin typeface="Times New Roman" panose="02020603050405020304" pitchFamily="18" charset="0"/>
                <a:cs typeface="Times New Roman" panose="02020603050405020304" pitchFamily="18" charset="0"/>
              </a:rPr>
              <a:t>:</a:t>
            </a:r>
          </a:p>
          <a:p>
            <a:pPr lvl="1" algn="just"/>
            <a:r>
              <a:rPr lang="en-US" sz="1900" b="0" i="0" dirty="0">
                <a:effectLst/>
                <a:latin typeface="Times New Roman" panose="02020603050405020304" pitchFamily="18" charset="0"/>
                <a:cs typeface="Times New Roman" panose="02020603050405020304" pitchFamily="18" charset="0"/>
              </a:rPr>
              <a:t>Users can easily share recipes with others via popular platforms like WhatsApp.</a:t>
            </a:r>
          </a:p>
          <a:p>
            <a:pPr marL="457200" lvl="1" indent="0">
              <a:buNone/>
            </a:pPr>
            <a:endParaRPr lang="en-US" sz="1800" b="0" i="0" dirty="0">
              <a:effectLst/>
              <a:latin typeface="Times New Roman" panose="02020603050405020304" pitchFamily="18" charset="0"/>
              <a:cs typeface="Times New Roman" panose="02020603050405020304" pitchFamily="18" charset="0"/>
            </a:endParaRPr>
          </a:p>
          <a:p>
            <a:pPr marL="457200" lvl="1" indent="0">
              <a:buNone/>
            </a:pPr>
            <a:endParaRPr lang="en-US" sz="1800" b="0" i="0" dirty="0">
              <a:effectLst/>
              <a:latin typeface="Times New Roman" panose="02020603050405020304" pitchFamily="18" charset="0"/>
              <a:cs typeface="Times New Roman" panose="02020603050405020304" pitchFamily="18" charset="0"/>
            </a:endParaRPr>
          </a:p>
          <a:p>
            <a:pPr marL="457200" lvl="1" indent="0" algn="l">
              <a:buNone/>
            </a:pPr>
            <a:endParaRPr lang="en-US" sz="1800" b="0" i="0" dirty="0">
              <a:effectLst/>
              <a:latin typeface="Times New Roman" panose="02020603050405020304" pitchFamily="18" charset="0"/>
              <a:cs typeface="Times New Roman" panose="02020603050405020304" pitchFamily="18" charset="0"/>
            </a:endParaRPr>
          </a:p>
          <a:p>
            <a:pPr marL="457200" lvl="1" indent="0">
              <a:buNone/>
            </a:pPr>
            <a:endParaRPr lang="en-US" sz="1800" dirty="0">
              <a:latin typeface="Times New Roman" panose="02020603050405020304" pitchFamily="18" charset="0"/>
              <a:cs typeface="Times New Roman" panose="02020603050405020304" pitchFamily="18" charset="0"/>
            </a:endParaRPr>
          </a:p>
        </p:txBody>
      </p:sp>
      <p:pic>
        <p:nvPicPr>
          <p:cNvPr id="14" name="Picture Placeholder 13">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a:blip r:embed="rId3"/>
          <a:srcRect/>
          <a:stretch/>
        </p:blipFill>
        <p:spPr>
          <a:xfrm>
            <a:off x="6924145" y="732391"/>
            <a:ext cx="4463594" cy="2590987"/>
          </a:xfrm>
        </p:spPr>
      </p:pic>
      <p:pic>
        <p:nvPicPr>
          <p:cNvPr id="12" name="Picture Placeholder 11">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a:blip r:embed="rId4"/>
          <a:srcRect/>
          <a:stretch/>
        </p:blipFill>
        <p:spPr>
          <a:xfrm>
            <a:off x="6924145" y="3459904"/>
            <a:ext cx="4463594" cy="2590987"/>
          </a:xfrm>
        </p:spPr>
      </p:pic>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6</a:t>
            </a:fld>
            <a:endParaRPr lang="en-US" dirty="0">
              <a:solidFill>
                <a:schemeClr val="tx1"/>
              </a:solidFill>
            </a:endParaRPr>
          </a:p>
        </p:txBody>
      </p:sp>
    </p:spTree>
    <p:extLst>
      <p:ext uri="{BB962C8B-B14F-4D97-AF65-F5344CB8AC3E}">
        <p14:creationId xmlns:p14="http://schemas.microsoft.com/office/powerpoint/2010/main" val="394341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04262" y="212438"/>
            <a:ext cx="5291738" cy="701962"/>
          </a:xfrm>
        </p:spPr>
        <p:txBody>
          <a:bodyPr vert="horz" lIns="91440" tIns="45720" rIns="91440" bIns="45720" rtlCol="0" anchor="b">
            <a:normAutofit fontScale="90000"/>
          </a:bodyPr>
          <a:lstStyle/>
          <a:p>
            <a:r>
              <a:rPr lang="en-US" sz="3600" b="0" u="sng" dirty="0">
                <a:latin typeface="Times New Roman" panose="02020603050405020304" pitchFamily="18" charset="0"/>
                <a:cs typeface="Times New Roman" panose="02020603050405020304" pitchFamily="18" charset="0"/>
              </a:rPr>
              <a:t>TECHNICAL ASPECTS</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85801" y="1039906"/>
            <a:ext cx="5257799" cy="5818094"/>
          </a:xfrm>
        </p:spPr>
        <p:txBody>
          <a:bodyPr vert="horz" lIns="91440" tIns="45720" rIns="91440" bIns="45720" rtlCol="0">
            <a:normAutofit/>
          </a:bodyPr>
          <a:lstStyle/>
          <a:p>
            <a:pPr marL="342900" indent="-342900" algn="just">
              <a:buFont typeface="Arial" panose="020B0604020202020204" pitchFamily="34" charset="0"/>
              <a:buChar char="•"/>
            </a:pPr>
            <a:r>
              <a:rPr lang="en-US" sz="1900" b="1" i="0" u="sng" dirty="0">
                <a:effectLst/>
                <a:latin typeface="Times New Roman" panose="02020603050405020304" pitchFamily="18" charset="0"/>
                <a:cs typeface="Times New Roman" panose="02020603050405020304" pitchFamily="18" charset="0"/>
              </a:rPr>
              <a:t>Backend Development</a:t>
            </a:r>
            <a:r>
              <a:rPr lang="en-US" sz="1900" b="0" i="0" dirty="0">
                <a:effectLst/>
                <a:latin typeface="Times New Roman" panose="02020603050405020304" pitchFamily="18" charset="0"/>
                <a:cs typeface="Times New Roman" panose="02020603050405020304" pitchFamily="18" charset="0"/>
              </a:rPr>
              <a:t>:</a:t>
            </a:r>
          </a:p>
          <a:p>
            <a:pPr lvl="1" algn="just"/>
            <a:r>
              <a:rPr lang="en-US" sz="1900" b="0" i="0" dirty="0">
                <a:effectLst/>
                <a:latin typeface="Times New Roman" panose="02020603050405020304" pitchFamily="18" charset="0"/>
                <a:cs typeface="Times New Roman" panose="02020603050405020304" pitchFamily="18" charset="0"/>
              </a:rPr>
              <a:t>The app is built using Python as the primary programming language.</a:t>
            </a:r>
          </a:p>
          <a:p>
            <a:pPr lvl="1" algn="just"/>
            <a:r>
              <a:rPr lang="en-US" sz="1900" b="0" i="0" dirty="0">
                <a:effectLst/>
                <a:latin typeface="Times New Roman" panose="02020603050405020304" pitchFamily="18" charset="0"/>
                <a:cs typeface="Times New Roman" panose="02020603050405020304" pitchFamily="18" charset="0"/>
              </a:rPr>
              <a:t>The Django framework is used to handle the backend development, including routing, database interactions, and business logic.</a:t>
            </a:r>
          </a:p>
          <a:p>
            <a:pPr lvl="1" algn="just"/>
            <a:r>
              <a:rPr lang="en-US" sz="1900" b="0" i="0" dirty="0">
                <a:effectLst/>
                <a:latin typeface="Times New Roman" panose="02020603050405020304" pitchFamily="18" charset="0"/>
                <a:cs typeface="Times New Roman" panose="02020603050405020304" pitchFamily="18" charset="0"/>
              </a:rPr>
              <a:t>Django provides a robust and scalable foundation for building web applications.</a:t>
            </a:r>
          </a:p>
          <a:p>
            <a:pPr marL="342900" indent="-342900" algn="just">
              <a:buFont typeface="Arial" panose="020B0604020202020204" pitchFamily="34" charset="0"/>
              <a:buChar char="•"/>
            </a:pPr>
            <a:r>
              <a:rPr lang="en-US" sz="1900" b="1" i="0" u="sng" dirty="0">
                <a:effectLst/>
                <a:latin typeface="Times New Roman" panose="02020603050405020304" pitchFamily="18" charset="0"/>
                <a:cs typeface="Times New Roman" panose="02020603050405020304" pitchFamily="18" charset="0"/>
              </a:rPr>
              <a:t>Frontend Development</a:t>
            </a:r>
            <a:r>
              <a:rPr lang="en-US" sz="1900" b="0" i="0" dirty="0">
                <a:effectLst/>
                <a:latin typeface="Times New Roman" panose="02020603050405020304" pitchFamily="18" charset="0"/>
                <a:cs typeface="Times New Roman" panose="02020603050405020304" pitchFamily="18" charset="0"/>
              </a:rPr>
              <a:t>:</a:t>
            </a:r>
          </a:p>
          <a:p>
            <a:pPr lvl="1" algn="just"/>
            <a:r>
              <a:rPr lang="en-US" sz="1900" b="0" i="0" dirty="0">
                <a:effectLst/>
                <a:latin typeface="Times New Roman" panose="02020603050405020304" pitchFamily="18" charset="0"/>
                <a:cs typeface="Times New Roman" panose="02020603050405020304" pitchFamily="18" charset="0"/>
              </a:rPr>
              <a:t>HTML, CSS, and JavaScript are used for designing and developing the frontend of the app.</a:t>
            </a:r>
          </a:p>
          <a:p>
            <a:pPr lvl="1" algn="just"/>
            <a:r>
              <a:rPr lang="en-US" sz="1900" b="0" i="0" dirty="0">
                <a:effectLst/>
                <a:latin typeface="Times New Roman" panose="02020603050405020304" pitchFamily="18" charset="0"/>
                <a:cs typeface="Times New Roman" panose="02020603050405020304" pitchFamily="18" charset="0"/>
              </a:rPr>
              <a:t>Bootstrap framework is utilized to create a responsive and visually appealing user interface.</a:t>
            </a:r>
          </a:p>
          <a:p>
            <a:pPr lvl="1" algn="just"/>
            <a:r>
              <a:rPr lang="en-US" sz="1900" b="0" i="0" dirty="0">
                <a:effectLst/>
                <a:latin typeface="Times New Roman" panose="02020603050405020304" pitchFamily="18" charset="0"/>
                <a:cs typeface="Times New Roman" panose="02020603050405020304" pitchFamily="18" charset="0"/>
              </a:rPr>
              <a:t>JavaScript may be used for dynamic functionality, such as interactive features or form validations.</a:t>
            </a:r>
          </a:p>
          <a:p>
            <a:pPr algn="l"/>
            <a:endParaRPr lang="en-US" sz="1800" b="0" i="0" dirty="0">
              <a:effectLst/>
              <a:latin typeface="Times New Roman" panose="02020603050405020304" pitchFamily="18" charset="0"/>
              <a:cs typeface="Times New Roman" panose="02020603050405020304" pitchFamily="18" charset="0"/>
            </a:endParaRPr>
          </a:p>
        </p:txBody>
      </p:sp>
      <p:pic>
        <p:nvPicPr>
          <p:cNvPr id="14" name="Picture Placeholder 13">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a:blip r:embed="rId3"/>
          <a:srcRect/>
          <a:stretch/>
        </p:blipFill>
        <p:spPr>
          <a:xfrm>
            <a:off x="8063078" y="2985649"/>
            <a:ext cx="4028131" cy="2338213"/>
          </a:xfrm>
        </p:spPr>
      </p:pic>
      <p:pic>
        <p:nvPicPr>
          <p:cNvPr id="12" name="Picture Placeholder 11">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a:blip r:embed="rId4"/>
          <a:srcRect/>
          <a:stretch/>
        </p:blipFill>
        <p:spPr>
          <a:xfrm>
            <a:off x="8999352" y="514784"/>
            <a:ext cx="3298444" cy="1914651"/>
          </a:xfrm>
        </p:spPr>
      </p:pic>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7</a:t>
            </a:fld>
            <a:endParaRPr lang="en-US" dirty="0">
              <a:solidFill>
                <a:schemeClr val="tx1"/>
              </a:solidFill>
            </a:endParaRPr>
          </a:p>
        </p:txBody>
      </p:sp>
    </p:spTree>
    <p:extLst>
      <p:ext uri="{BB962C8B-B14F-4D97-AF65-F5344CB8AC3E}">
        <p14:creationId xmlns:p14="http://schemas.microsoft.com/office/powerpoint/2010/main" val="2186255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04262" y="80683"/>
            <a:ext cx="5291738" cy="701962"/>
          </a:xfrm>
        </p:spPr>
        <p:txBody>
          <a:bodyPr vert="horz" lIns="91440" tIns="45720" rIns="91440" bIns="45720" rtlCol="0" anchor="b">
            <a:normAutofit fontScale="90000"/>
          </a:bodyPr>
          <a:lstStyle/>
          <a:p>
            <a:r>
              <a:rPr lang="en-US" sz="3600" b="0" u="sng" dirty="0">
                <a:latin typeface="Times New Roman" panose="02020603050405020304" pitchFamily="18" charset="0"/>
                <a:cs typeface="Times New Roman" panose="02020603050405020304" pitchFamily="18" charset="0"/>
              </a:rPr>
              <a:t>TECHNICAL ASPECTS</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85801" y="914400"/>
            <a:ext cx="5257799" cy="5818094"/>
          </a:xfrm>
        </p:spPr>
        <p:txBody>
          <a:bodyPr vert="horz" lIns="91440" tIns="45720" rIns="91440" bIns="45720" rtlCol="0">
            <a:normAutofit fontScale="62500" lnSpcReduction="20000"/>
          </a:bodyPr>
          <a:lstStyle/>
          <a:p>
            <a:pPr marL="285750" indent="-285750" algn="just">
              <a:buFont typeface="Arial" panose="020B0604020202020204" pitchFamily="34" charset="0"/>
              <a:buChar char="•"/>
            </a:pPr>
            <a:r>
              <a:rPr lang="en-US" sz="2900" b="1" i="0" u="sng" dirty="0">
                <a:effectLst/>
                <a:latin typeface="Times New Roman" panose="02020603050405020304" pitchFamily="18" charset="0"/>
                <a:cs typeface="Times New Roman" panose="02020603050405020304" pitchFamily="18" charset="0"/>
              </a:rPr>
              <a:t>Database Management</a:t>
            </a:r>
            <a:r>
              <a:rPr lang="en-US" sz="2900" b="0" i="0" u="sng" dirty="0">
                <a:effectLst/>
                <a:latin typeface="Times New Roman" panose="02020603050405020304" pitchFamily="18" charset="0"/>
                <a:cs typeface="Times New Roman" panose="02020603050405020304" pitchFamily="18" charset="0"/>
              </a:rPr>
              <a:t>:</a:t>
            </a:r>
          </a:p>
          <a:p>
            <a:pPr lvl="1" algn="just"/>
            <a:r>
              <a:rPr lang="en-US" sz="2900" b="0" i="0" dirty="0">
                <a:effectLst/>
                <a:latin typeface="Times New Roman" panose="02020603050405020304" pitchFamily="18" charset="0"/>
                <a:cs typeface="Times New Roman" panose="02020603050405020304" pitchFamily="18" charset="0"/>
              </a:rPr>
              <a:t>The app uses a database management system, such as SQLite or other relational databases like MySQL or PostgreSQL, to store and retrieve recipe data, user information, and other relevant data.</a:t>
            </a:r>
          </a:p>
          <a:p>
            <a:pPr marL="285750" indent="-285750" algn="just">
              <a:buFont typeface="Arial" panose="020B0604020202020204" pitchFamily="34" charset="0"/>
              <a:buChar char="•"/>
            </a:pPr>
            <a:r>
              <a:rPr lang="en-US" sz="2900" b="1" i="0" u="sng" dirty="0">
                <a:effectLst/>
                <a:latin typeface="Times New Roman" panose="02020603050405020304" pitchFamily="18" charset="0"/>
                <a:cs typeface="Times New Roman" panose="02020603050405020304" pitchFamily="18" charset="0"/>
              </a:rPr>
              <a:t>User Authentication and Authorization</a:t>
            </a:r>
            <a:r>
              <a:rPr lang="en-US" sz="2900" b="0" i="0" dirty="0">
                <a:effectLst/>
                <a:latin typeface="Times New Roman" panose="02020603050405020304" pitchFamily="18" charset="0"/>
                <a:cs typeface="Times New Roman" panose="02020603050405020304" pitchFamily="18" charset="0"/>
              </a:rPr>
              <a:t>:</a:t>
            </a:r>
          </a:p>
          <a:p>
            <a:pPr lvl="1" algn="just"/>
            <a:r>
              <a:rPr lang="en-US" sz="2900" b="0" i="0" dirty="0">
                <a:effectLst/>
                <a:latin typeface="Times New Roman" panose="02020603050405020304" pitchFamily="18" charset="0"/>
                <a:cs typeface="Times New Roman" panose="02020603050405020304" pitchFamily="18" charset="0"/>
              </a:rPr>
              <a:t>Django's built-in authentication system is leveraged for user registration, login, and session management.</a:t>
            </a:r>
          </a:p>
          <a:p>
            <a:pPr lvl="1" algn="just"/>
            <a:r>
              <a:rPr lang="en-US" sz="2900" b="0" i="0" dirty="0">
                <a:effectLst/>
                <a:latin typeface="Times New Roman" panose="02020603050405020304" pitchFamily="18" charset="0"/>
                <a:cs typeface="Times New Roman" panose="02020603050405020304" pitchFamily="18" charset="0"/>
              </a:rPr>
              <a:t>User roles and permissions are implemented to differentiate between chefs and registered users, allowing for appropriate access to functionalities.</a:t>
            </a:r>
          </a:p>
          <a:p>
            <a:pPr marL="285750" indent="-285750" algn="just">
              <a:buFont typeface="Arial" panose="020B0604020202020204" pitchFamily="34" charset="0"/>
              <a:buChar char="•"/>
            </a:pPr>
            <a:r>
              <a:rPr lang="en-US" sz="2900" b="1" i="0" u="sng" dirty="0">
                <a:effectLst/>
                <a:latin typeface="Times New Roman" panose="02020603050405020304" pitchFamily="18" charset="0"/>
                <a:cs typeface="Times New Roman" panose="02020603050405020304" pitchFamily="18" charset="0"/>
              </a:rPr>
              <a:t>Recipe Management:</a:t>
            </a:r>
          </a:p>
          <a:p>
            <a:pPr lvl="1" algn="just"/>
            <a:r>
              <a:rPr lang="en-US" sz="2900" b="0" i="0" dirty="0">
                <a:effectLst/>
                <a:latin typeface="Times New Roman" panose="02020603050405020304" pitchFamily="18" charset="0"/>
                <a:cs typeface="Times New Roman" panose="02020603050405020304" pitchFamily="18" charset="0"/>
              </a:rPr>
              <a:t>Django's models are used to define the structure and relationships of the recipe data.</a:t>
            </a:r>
          </a:p>
          <a:p>
            <a:pPr lvl="1" algn="just"/>
            <a:r>
              <a:rPr lang="en-US" sz="2900" b="0" i="0" dirty="0">
                <a:effectLst/>
                <a:latin typeface="Times New Roman" panose="02020603050405020304" pitchFamily="18" charset="0"/>
                <a:cs typeface="Times New Roman" panose="02020603050405020304" pitchFamily="18" charset="0"/>
              </a:rPr>
              <a:t>CRUD (Create, Read, Update, Delete) operations are implemented to allow chefs to add, edit, and delete their recipes.</a:t>
            </a:r>
          </a:p>
          <a:p>
            <a:pPr marL="285750" indent="-285750" algn="just">
              <a:buFont typeface="Arial" panose="020B0604020202020204" pitchFamily="34" charset="0"/>
              <a:buChar char="•"/>
            </a:pPr>
            <a:r>
              <a:rPr lang="en-US" sz="2900" b="1" i="0" u="sng" dirty="0">
                <a:effectLst/>
                <a:latin typeface="Times New Roman" panose="02020603050405020304" pitchFamily="18" charset="0"/>
                <a:cs typeface="Times New Roman" panose="02020603050405020304" pitchFamily="18" charset="0"/>
              </a:rPr>
              <a:t>Ratings and Favorites:</a:t>
            </a:r>
          </a:p>
          <a:p>
            <a:pPr lvl="1" algn="just"/>
            <a:r>
              <a:rPr lang="en-US" sz="2900" b="0" i="0" dirty="0">
                <a:effectLst/>
                <a:latin typeface="Times New Roman" panose="02020603050405020304" pitchFamily="18" charset="0"/>
                <a:cs typeface="Times New Roman" panose="02020603050405020304" pitchFamily="18" charset="0"/>
              </a:rPr>
              <a:t>Database models are created to store and manage ratings and add recipes to favorites.</a:t>
            </a:r>
          </a:p>
          <a:p>
            <a:pPr lvl="1" algn="just"/>
            <a:r>
              <a:rPr lang="en-US" sz="2900" b="0" i="0" dirty="0">
                <a:effectLst/>
                <a:latin typeface="Times New Roman" panose="02020603050405020304" pitchFamily="18" charset="0"/>
                <a:cs typeface="Times New Roman" panose="02020603050405020304" pitchFamily="18" charset="0"/>
              </a:rPr>
              <a:t>User interface components are implemented to allow users to rate recipes</a:t>
            </a:r>
            <a:endParaRPr lang="en-US" sz="1800" b="0" i="0" dirty="0">
              <a:effectLst/>
              <a:latin typeface="Times New Roman" panose="02020603050405020304" pitchFamily="18" charset="0"/>
              <a:cs typeface="Times New Roman" panose="02020603050405020304" pitchFamily="18" charset="0"/>
            </a:endParaRPr>
          </a:p>
        </p:txBody>
      </p:sp>
      <p:pic>
        <p:nvPicPr>
          <p:cNvPr id="14" name="Picture Placeholder 13">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a:blip r:embed="rId3"/>
          <a:srcRect/>
          <a:stretch/>
        </p:blipFill>
        <p:spPr>
          <a:xfrm>
            <a:off x="8063078" y="2985649"/>
            <a:ext cx="4028131" cy="2338213"/>
          </a:xfrm>
        </p:spPr>
      </p:pic>
      <p:pic>
        <p:nvPicPr>
          <p:cNvPr id="12" name="Picture Placeholder 11">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a:blip r:embed="rId4"/>
          <a:srcRect/>
          <a:stretch/>
        </p:blipFill>
        <p:spPr>
          <a:xfrm>
            <a:off x="8999352" y="514784"/>
            <a:ext cx="3298444" cy="1914651"/>
          </a:xfrm>
        </p:spPr>
      </p:pic>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8</a:t>
            </a:fld>
            <a:endParaRPr lang="en-US" dirty="0">
              <a:solidFill>
                <a:schemeClr val="tx1"/>
              </a:solidFill>
            </a:endParaRPr>
          </a:p>
        </p:txBody>
      </p:sp>
    </p:spTree>
    <p:extLst>
      <p:ext uri="{BB962C8B-B14F-4D97-AF65-F5344CB8AC3E}">
        <p14:creationId xmlns:p14="http://schemas.microsoft.com/office/powerpoint/2010/main" val="240622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838200" y="565739"/>
            <a:ext cx="10515600" cy="1124949"/>
          </a:xfrm>
        </p:spPr>
        <p:txBody>
          <a:bodyPr/>
          <a:lstStyle/>
          <a:p>
            <a:pPr algn="ctr"/>
            <a:r>
              <a:rPr lang="en-US" u="sng" dirty="0">
                <a:latin typeface="Times New Roman" panose="02020603050405020304" pitchFamily="18" charset="0"/>
                <a:cs typeface="Times New Roman" panose="02020603050405020304" pitchFamily="18" charset="0"/>
              </a:rPr>
              <a:t>CLASS DIAGRAM</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9</a:t>
            </a:fld>
            <a:endParaRPr lang="en-US" dirty="0"/>
          </a:p>
        </p:txBody>
      </p:sp>
      <p:pic>
        <p:nvPicPr>
          <p:cNvPr id="5" name="Picture 4">
            <a:extLst>
              <a:ext uri="{FF2B5EF4-FFF2-40B4-BE49-F238E27FC236}">
                <a16:creationId xmlns:a16="http://schemas.microsoft.com/office/drawing/2014/main" id="{DD2C7A99-E284-981D-B630-90B775113BB7}"/>
              </a:ext>
            </a:extLst>
          </p:cNvPr>
          <p:cNvPicPr>
            <a:picLocks noChangeAspect="1"/>
          </p:cNvPicPr>
          <p:nvPr/>
        </p:nvPicPr>
        <p:blipFill>
          <a:blip r:embed="rId3"/>
          <a:stretch>
            <a:fillRect/>
          </a:stretch>
        </p:blipFill>
        <p:spPr>
          <a:xfrm>
            <a:off x="3404099" y="1690688"/>
            <a:ext cx="5383802" cy="4414277"/>
          </a:xfrm>
          <a:prstGeom prst="rect">
            <a:avLst/>
          </a:prstGeom>
        </p:spPr>
      </p:pic>
    </p:spTree>
    <p:extLst>
      <p:ext uri="{BB962C8B-B14F-4D97-AF65-F5344CB8AC3E}">
        <p14:creationId xmlns:p14="http://schemas.microsoft.com/office/powerpoint/2010/main" val="1873996578"/>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2.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199</TotalTime>
  <Words>1749</Words>
  <Application>Microsoft Office PowerPoint</Application>
  <PresentationFormat>Widescreen</PresentationFormat>
  <Paragraphs>166</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Söhne</vt:lpstr>
      <vt:lpstr>Source Sans Pro</vt:lpstr>
      <vt:lpstr>Times New Roman</vt:lpstr>
      <vt:lpstr>Wingdings</vt:lpstr>
      <vt:lpstr>FunkyShapesDarkVTI</vt:lpstr>
      <vt:lpstr>CRAVINGS</vt:lpstr>
      <vt:lpstr>ABSTRACT</vt:lpstr>
      <vt:lpstr>REQUIREMENTS</vt:lpstr>
      <vt:lpstr>REQUIREMENTS</vt:lpstr>
      <vt:lpstr>FEATURES</vt:lpstr>
      <vt:lpstr>FEATURES</vt:lpstr>
      <vt:lpstr>TECHNICAL ASPECTS</vt:lpstr>
      <vt:lpstr>TECHNICAL ASPECTS</vt:lpstr>
      <vt:lpstr>CLASS DIAGRAM</vt:lpstr>
      <vt:lpstr>CHALLENGES </vt:lpstr>
      <vt:lpstr>SCREENSHOTS WITH EXPLAINATION</vt:lpstr>
      <vt:lpstr>SCREENSHOTS WITH EXPLAINATION</vt:lpstr>
      <vt:lpstr>SCREENSHOTS WITH EXPLAINATION</vt:lpstr>
      <vt:lpstr>SCREENSHOTS WITH EXPLAINATION</vt:lpstr>
      <vt:lpstr>FUTURE ENHANCEMENT</vt:lpstr>
      <vt:lpstr>CONCLUSION AND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CRAVINGS</dc:title>
  <dc:creator>sharonsarahjoseph@gmail.com</dc:creator>
  <cp:lastModifiedBy>sharonsarahjoseph@gmail.com</cp:lastModifiedBy>
  <cp:revision>12</cp:revision>
  <dcterms:created xsi:type="dcterms:W3CDTF">2023-05-25T17:58:37Z</dcterms:created>
  <dcterms:modified xsi:type="dcterms:W3CDTF">2023-05-26T17:08:36Z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